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6" r:id="rId4"/>
    <p:sldId id="258" r:id="rId5"/>
    <p:sldId id="259" r:id="rId6"/>
    <p:sldId id="268" r:id="rId7"/>
    <p:sldId id="271" r:id="rId8"/>
    <p:sldId id="270" r:id="rId9"/>
    <p:sldId id="260" r:id="rId10"/>
    <p:sldId id="262" r:id="rId11"/>
    <p:sldId id="265" r:id="rId12"/>
    <p:sldId id="272" r:id="rId13"/>
    <p:sldId id="274" r:id="rId14"/>
    <p:sldId id="278" r:id="rId15"/>
    <p:sldId id="273" r:id="rId16"/>
    <p:sldId id="275" r:id="rId17"/>
    <p:sldId id="276" r:id="rId18"/>
    <p:sldId id="27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56" autoAdjust="0"/>
    <p:restoredTop sz="94660"/>
  </p:normalViewPr>
  <p:slideViewPr>
    <p:cSldViewPr>
      <p:cViewPr varScale="1">
        <p:scale>
          <a:sx n="109" d="100"/>
          <a:sy n="109" d="100"/>
        </p:scale>
        <p:origin x="169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890E9C8-586C-456D-844A-D424D3D9067A}" type="datetimeFigureOut">
              <a:rPr lang="en-CA" smtClean="0"/>
              <a:pPr/>
              <a:t>16/11/2016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B37F59-62C6-4529-9D9F-C153B6E48DF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0E9C8-586C-456D-844A-D424D3D9067A}" type="datetimeFigureOut">
              <a:rPr lang="en-CA" smtClean="0"/>
              <a:pPr/>
              <a:t>16/11/2016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37F59-62C6-4529-9D9F-C153B6E48DF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890E9C8-586C-456D-844A-D424D3D9067A}" type="datetimeFigureOut">
              <a:rPr lang="en-CA" smtClean="0"/>
              <a:pPr/>
              <a:t>16/11/2016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5B37F59-62C6-4529-9D9F-C153B6E48DF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0E9C8-586C-456D-844A-D424D3D9067A}" type="datetimeFigureOut">
              <a:rPr lang="en-CA" smtClean="0"/>
              <a:pPr/>
              <a:t>16/11/2016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5B37F59-62C6-4529-9D9F-C153B6E48DF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0E9C8-586C-456D-844A-D424D3D9067A}" type="datetimeFigureOut">
              <a:rPr lang="en-CA" smtClean="0"/>
              <a:pPr/>
              <a:t>16/11/2016</a:t>
            </a:fld>
            <a:endParaRPr lang="en-C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5B37F59-62C6-4529-9D9F-C153B6E48DF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890E9C8-586C-456D-844A-D424D3D9067A}" type="datetimeFigureOut">
              <a:rPr lang="en-CA" smtClean="0"/>
              <a:pPr/>
              <a:t>16/11/2016</a:t>
            </a:fld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5B37F59-62C6-4529-9D9F-C153B6E48DF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890E9C8-586C-456D-844A-D424D3D9067A}" type="datetimeFigureOut">
              <a:rPr lang="en-CA" smtClean="0"/>
              <a:pPr/>
              <a:t>16/11/2016</a:t>
            </a:fld>
            <a:endParaRPr lang="en-CA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5B37F59-62C6-4529-9D9F-C153B6E48DF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CA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0E9C8-586C-456D-844A-D424D3D9067A}" type="datetimeFigureOut">
              <a:rPr lang="en-CA" smtClean="0"/>
              <a:pPr/>
              <a:t>16/11/2016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5B37F59-62C6-4529-9D9F-C153B6E48DF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0E9C8-586C-456D-844A-D424D3D9067A}" type="datetimeFigureOut">
              <a:rPr lang="en-CA" smtClean="0"/>
              <a:pPr/>
              <a:t>16/11/2016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B37F59-62C6-4529-9D9F-C153B6E48DF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0E9C8-586C-456D-844A-D424D3D9067A}" type="datetimeFigureOut">
              <a:rPr lang="en-CA" smtClean="0"/>
              <a:pPr/>
              <a:t>16/11/2016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5B37F59-62C6-4529-9D9F-C153B6E48DF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890E9C8-586C-456D-844A-D424D3D9067A}" type="datetimeFigureOut">
              <a:rPr lang="en-CA" smtClean="0"/>
              <a:pPr/>
              <a:t>16/11/2016</a:t>
            </a:fld>
            <a:endParaRPr lang="en-C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5B37F59-62C6-4529-9D9F-C153B6E48DF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890E9C8-586C-456D-844A-D424D3D9067A}" type="datetimeFigureOut">
              <a:rPr lang="en-CA" smtClean="0"/>
              <a:pPr/>
              <a:t>16/11/2016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5B37F59-62C6-4529-9D9F-C153B6E48DFB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dirty="0" smtClean="0"/>
              <a:t>Elements of a Short Story 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ENG 10</a:t>
            </a:r>
            <a:endParaRPr lang="en-CA" dirty="0"/>
          </a:p>
        </p:txBody>
      </p:sp>
      <p:pic>
        <p:nvPicPr>
          <p:cNvPr id="5" name="Picture 4" descr="books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764704"/>
            <a:ext cx="2924175" cy="2638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Theme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5313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CA" dirty="0" smtClean="0"/>
              <a:t>The theme is essentially the main idea behind</a:t>
            </a:r>
          </a:p>
          <a:p>
            <a:pPr>
              <a:buNone/>
            </a:pPr>
            <a:r>
              <a:rPr lang="en-CA" dirty="0" smtClean="0"/>
              <a:t>the story. It may be the author's thoughts</a:t>
            </a:r>
          </a:p>
          <a:p>
            <a:pPr>
              <a:buNone/>
            </a:pPr>
            <a:r>
              <a:rPr lang="en-CA" dirty="0" smtClean="0"/>
              <a:t>about a topic or the message they want to</a:t>
            </a:r>
          </a:p>
          <a:p>
            <a:pPr>
              <a:buNone/>
            </a:pPr>
            <a:r>
              <a:rPr lang="en-CA" dirty="0" smtClean="0"/>
              <a:t>deliver to their audience.  The title of the</a:t>
            </a:r>
          </a:p>
          <a:p>
            <a:pPr>
              <a:buNone/>
            </a:pPr>
            <a:r>
              <a:rPr lang="en-CA" dirty="0" smtClean="0"/>
              <a:t>short story sometimes helps us to understand</a:t>
            </a:r>
          </a:p>
          <a:p>
            <a:pPr>
              <a:buNone/>
            </a:pPr>
            <a:r>
              <a:rPr lang="en-CA" dirty="0" smtClean="0"/>
              <a:t>what they are trying to tell us.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Examples: The corrupting power of ambition 		Don’t judge a book by its cover</a:t>
            </a:r>
          </a:p>
          <a:p>
            <a:pPr>
              <a:buNone/>
            </a:pPr>
            <a:r>
              <a:rPr lang="en-CA" dirty="0"/>
              <a:t>	</a:t>
            </a:r>
            <a:r>
              <a:rPr lang="en-CA" dirty="0" smtClean="0"/>
              <a:t>	 	Love is blind	Guilt will haunt you</a:t>
            </a:r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Foreshadowing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Foreshadowing is when a story provides hints as to what will happen in the future.  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62342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 – Word choice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Word </a:t>
            </a:r>
            <a:r>
              <a:rPr lang="en-US" dirty="0"/>
              <a:t>choice can be formal, informal, colloquial </a:t>
            </a:r>
            <a:r>
              <a:rPr lang="en-US" dirty="0" smtClean="0"/>
              <a:t>or </a:t>
            </a:r>
            <a:r>
              <a:rPr lang="en-CA" dirty="0" smtClean="0"/>
              <a:t>slang</a:t>
            </a:r>
            <a:r>
              <a:rPr lang="en-CA" dirty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Formal is </a:t>
            </a:r>
            <a:r>
              <a:rPr lang="en-US" dirty="0"/>
              <a:t>usually found in academic texts, academic </a:t>
            </a:r>
            <a:r>
              <a:rPr lang="en-US" dirty="0" smtClean="0"/>
              <a:t>papers </a:t>
            </a:r>
            <a:r>
              <a:rPr lang="en-CA" dirty="0" smtClean="0"/>
              <a:t>and </a:t>
            </a:r>
            <a:r>
              <a:rPr lang="en-CA" dirty="0"/>
              <a:t>formal </a:t>
            </a:r>
            <a:r>
              <a:rPr lang="en-CA" dirty="0" smtClean="0"/>
              <a:t>discourse.</a:t>
            </a:r>
          </a:p>
          <a:p>
            <a:pPr marL="571500" indent="-571500">
              <a:buAutoNum type="romanLcPeriod"/>
            </a:pPr>
            <a:endParaRPr lang="en-CA" dirty="0"/>
          </a:p>
          <a:p>
            <a:pPr marL="0" indent="0">
              <a:buNone/>
            </a:pPr>
            <a:r>
              <a:rPr lang="en-US" dirty="0" smtClean="0"/>
              <a:t>Informal is </a:t>
            </a:r>
            <a:r>
              <a:rPr lang="en-US" dirty="0"/>
              <a:t>relaxed conversation and is found in </a:t>
            </a:r>
            <a:r>
              <a:rPr lang="en-US" dirty="0" smtClean="0"/>
              <a:t>writing that </a:t>
            </a:r>
            <a:r>
              <a:rPr lang="en-US" dirty="0"/>
              <a:t>has a lighter tone and is sometimes humorous.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6672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Point of View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dirty="0" smtClean="0"/>
              <a:t>The </a:t>
            </a:r>
            <a:r>
              <a:rPr lang="en-US" dirty="0" smtClean="0"/>
              <a:t>vantage </a:t>
            </a:r>
            <a:r>
              <a:rPr lang="en-US" dirty="0"/>
              <a:t>point from which the author presents </a:t>
            </a:r>
            <a:r>
              <a:rPr lang="en-US" dirty="0" smtClean="0"/>
              <a:t>the action </a:t>
            </a:r>
            <a:r>
              <a:rPr lang="en-US" dirty="0"/>
              <a:t>of the story.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point of view identifies the person telling the story.  Most often, you’ll meet three kinds of point of view in stories and novels. </a:t>
            </a:r>
            <a:endParaRPr lang="en-CA" dirty="0"/>
          </a:p>
          <a:p>
            <a:pPr lvl="0"/>
            <a:r>
              <a:rPr lang="en-US" dirty="0"/>
              <a:t>First person</a:t>
            </a:r>
            <a:endParaRPr lang="en-CA" dirty="0"/>
          </a:p>
          <a:p>
            <a:pPr lvl="0"/>
            <a:r>
              <a:rPr lang="en-US" dirty="0"/>
              <a:t>Third person limited</a:t>
            </a:r>
            <a:endParaRPr lang="en-CA" dirty="0"/>
          </a:p>
          <a:p>
            <a:pPr lvl="0"/>
            <a:r>
              <a:rPr lang="en-US" dirty="0"/>
              <a:t>Third person omniscient</a:t>
            </a:r>
            <a:endParaRPr lang="en-CA" dirty="0"/>
          </a:p>
          <a:p>
            <a:pPr marL="0" indent="0">
              <a:buNone/>
            </a:pPr>
            <a:r>
              <a:rPr lang="en-US" dirty="0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12612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Handout for Perspective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Point of View note</a:t>
            </a:r>
            <a:endParaRPr lang="en-CA" sz="4800" dirty="0"/>
          </a:p>
        </p:txBody>
      </p:sp>
    </p:spTree>
    <p:extLst>
      <p:ext uri="{BB962C8B-B14F-4D97-AF65-F5344CB8AC3E}">
        <p14:creationId xmlns:p14="http://schemas.microsoft.com/office/powerpoint/2010/main" val="315145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Use of Irony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Irony refers to some sort of discrepancy between what is expected </a:t>
            </a:r>
            <a:r>
              <a:rPr lang="en-US" sz="4000" dirty="0" smtClean="0"/>
              <a:t>and </a:t>
            </a:r>
            <a:r>
              <a:rPr lang="en-CA" sz="4000" dirty="0" smtClean="0"/>
              <a:t>what </a:t>
            </a:r>
            <a:r>
              <a:rPr lang="en-CA" sz="4000" dirty="0"/>
              <a:t>actually happens</a:t>
            </a:r>
            <a:r>
              <a:rPr lang="en-CA" sz="4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8091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Verbal Irony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The use of words to convey a meaning that is the opposite of its literal meaning.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u="sng" dirty="0" smtClean="0"/>
              <a:t>Example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Jonanthan</a:t>
            </a:r>
            <a:r>
              <a:rPr lang="en-US" dirty="0" smtClean="0"/>
              <a:t> Swift calls his solution to Ireland’s problem a “</a:t>
            </a:r>
            <a:r>
              <a:rPr lang="en-US" dirty="0" smtClean="0">
                <a:solidFill>
                  <a:srgbClr val="FFFF00"/>
                </a:solidFill>
              </a:rPr>
              <a:t>Modest</a:t>
            </a:r>
            <a:r>
              <a:rPr lang="en-US" dirty="0" smtClean="0"/>
              <a:t> Proposal” even though he suggests </a:t>
            </a:r>
            <a:r>
              <a:rPr lang="en-US" dirty="0" smtClean="0">
                <a:solidFill>
                  <a:srgbClr val="FFFF00"/>
                </a:solidFill>
              </a:rPr>
              <a:t>eating</a:t>
            </a:r>
            <a:r>
              <a:rPr lang="en-US" dirty="0" smtClean="0"/>
              <a:t> the children of the poor.  </a:t>
            </a:r>
            <a:r>
              <a:rPr lang="en-US" dirty="0" err="1" smtClean="0"/>
              <a:t>Ew</a:t>
            </a:r>
            <a:r>
              <a:rPr lang="en-US" dirty="0" smtClean="0"/>
              <a:t>!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6119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Situational Irony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CA" sz="3200" dirty="0" smtClean="0"/>
              <a:t>Opposite </a:t>
            </a:r>
            <a:r>
              <a:rPr lang="en-CA" sz="3200" dirty="0"/>
              <a:t>of what we expect </a:t>
            </a:r>
            <a:r>
              <a:rPr lang="en-CA" sz="3200" dirty="0" smtClean="0"/>
              <a:t>to happen</a:t>
            </a:r>
          </a:p>
          <a:p>
            <a:pPr>
              <a:buNone/>
            </a:pPr>
            <a:r>
              <a:rPr lang="en-CA" sz="3200" dirty="0"/>
              <a:t>a</a:t>
            </a:r>
            <a:r>
              <a:rPr lang="en-CA" sz="3200" dirty="0" smtClean="0"/>
              <a:t>ctually occurs</a:t>
            </a:r>
            <a:r>
              <a:rPr lang="en-CA" sz="3200" dirty="0"/>
              <a:t>.</a:t>
            </a:r>
          </a:p>
          <a:p>
            <a:pPr>
              <a:buNone/>
            </a:pPr>
            <a:endParaRPr lang="en-CA" sz="3200" dirty="0"/>
          </a:p>
          <a:p>
            <a:pPr>
              <a:buNone/>
            </a:pPr>
            <a:r>
              <a:rPr lang="en-CA" sz="2800" u="sng" dirty="0"/>
              <a:t>EXAMPLE:</a:t>
            </a:r>
          </a:p>
          <a:p>
            <a:pPr>
              <a:buNone/>
            </a:pPr>
            <a:endParaRPr lang="en-CA" sz="2800" u="sng" dirty="0"/>
          </a:p>
          <a:p>
            <a:pPr>
              <a:buNone/>
            </a:pPr>
            <a:r>
              <a:rPr lang="en-CA" sz="2800" dirty="0"/>
              <a:t>Michael Moore uses the song “</a:t>
            </a:r>
            <a:r>
              <a:rPr lang="en-CA" sz="2800" dirty="0">
                <a:solidFill>
                  <a:srgbClr val="FFFF00"/>
                </a:solidFill>
              </a:rPr>
              <a:t>It’s a Wonderful World</a:t>
            </a:r>
            <a:r>
              <a:rPr lang="en-CA" sz="2800" dirty="0"/>
              <a:t>” in his documentary while showing pictures of </a:t>
            </a:r>
            <a:r>
              <a:rPr lang="en-CA" sz="2800" dirty="0">
                <a:solidFill>
                  <a:srgbClr val="FFFF00"/>
                </a:solidFill>
              </a:rPr>
              <a:t>war</a:t>
            </a:r>
            <a:r>
              <a:rPr lang="en-CA" sz="2800" dirty="0"/>
              <a:t>.</a:t>
            </a:r>
            <a:endParaRPr lang="en-CA" sz="2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>
              <a:buNone/>
            </a:pP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38943055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Dramatic Irony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CA" b="1" dirty="0" smtClean="0"/>
          </a:p>
          <a:p>
            <a:pPr>
              <a:buNone/>
            </a:pPr>
            <a:r>
              <a:rPr lang="en-CA" b="1" dirty="0" smtClean="0"/>
              <a:t>When </a:t>
            </a:r>
            <a:r>
              <a:rPr lang="en-CA" b="1" dirty="0"/>
              <a:t>the audience knows more than the characters in the story</a:t>
            </a:r>
            <a:r>
              <a:rPr lang="en-CA" b="1" dirty="0" smtClean="0"/>
              <a:t>.  Adds “drama”</a:t>
            </a:r>
            <a:endParaRPr lang="en-CA" b="1" dirty="0"/>
          </a:p>
          <a:p>
            <a:pPr>
              <a:buNone/>
            </a:pPr>
            <a:endParaRPr lang="en-CA" u="sng" dirty="0"/>
          </a:p>
          <a:p>
            <a:pPr>
              <a:buNone/>
            </a:pPr>
            <a:r>
              <a:rPr lang="en-CA" u="sng" dirty="0"/>
              <a:t>EXAMPLE</a:t>
            </a:r>
            <a:r>
              <a:rPr lang="en-CA" dirty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We know from the prologue of R&amp;J that they will </a:t>
            </a:r>
            <a:r>
              <a:rPr lang="en-US" dirty="0" smtClean="0">
                <a:solidFill>
                  <a:srgbClr val="FFFF00"/>
                </a:solidFill>
              </a:rPr>
              <a:t>die</a:t>
            </a:r>
            <a:r>
              <a:rPr lang="en-US" dirty="0" smtClean="0"/>
              <a:t>; however, the other characters </a:t>
            </a:r>
            <a:r>
              <a:rPr lang="en-US" dirty="0" smtClean="0">
                <a:solidFill>
                  <a:srgbClr val="FFFF00"/>
                </a:solidFill>
              </a:rPr>
              <a:t>do not</a:t>
            </a:r>
            <a:r>
              <a:rPr lang="en-US" dirty="0" smtClean="0"/>
              <a:t>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78864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Setting</a:t>
            </a:r>
            <a:endParaRPr lang="en-CA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CA" dirty="0" smtClean="0"/>
              <a:t>Physical background of a story – where and when the story takes place .</a:t>
            </a:r>
          </a:p>
          <a:p>
            <a:pPr>
              <a:buNone/>
            </a:pPr>
            <a:endParaRPr lang="en-CA" dirty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2133616"/>
              </p:ext>
            </p:extLst>
          </p:nvPr>
        </p:nvGraphicFramePr>
        <p:xfrm>
          <a:off x="2699792" y="3439803"/>
          <a:ext cx="6096000" cy="1137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678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8862">
                <a:tc>
                  <a:txBody>
                    <a:bodyPr/>
                    <a:lstStyle/>
                    <a:p>
                      <a:r>
                        <a:rPr lang="en-CA" dirty="0" smtClean="0"/>
                        <a:t>Place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Geographic location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8862">
                <a:tc>
                  <a:txBody>
                    <a:bodyPr/>
                    <a:lstStyle/>
                    <a:p>
                      <a:r>
                        <a:rPr lang="en-CA" dirty="0" smtClean="0"/>
                        <a:t>Time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Historical</a:t>
                      </a:r>
                      <a:r>
                        <a:rPr lang="en-CA" baseline="0" dirty="0" smtClean="0"/>
                        <a:t> period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4098" name="Picture 2" descr="http://www.paris-sightseeing-tours.info/pari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293096"/>
            <a:ext cx="2232248" cy="2232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Atmosphere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 smtClean="0"/>
              <a:t>This </a:t>
            </a:r>
            <a:r>
              <a:rPr lang="en-US" dirty="0" smtClean="0"/>
              <a:t>element </a:t>
            </a:r>
            <a:r>
              <a:rPr lang="en-US" dirty="0"/>
              <a:t>has a </a:t>
            </a:r>
            <a:r>
              <a:rPr lang="en-US" dirty="0" smtClean="0"/>
              <a:t>close </a:t>
            </a:r>
            <a:r>
              <a:rPr lang="en-US" dirty="0"/>
              <a:t>connection to the setting </a:t>
            </a:r>
            <a:r>
              <a:rPr lang="en-US" dirty="0" smtClean="0"/>
              <a:t>because it often </a:t>
            </a:r>
            <a:r>
              <a:rPr lang="en-US" dirty="0"/>
              <a:t>determines the atmosphere.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atmosphere is the mood or </a:t>
            </a:r>
            <a:r>
              <a:rPr lang="en-US" dirty="0" smtClean="0"/>
              <a:t>tone of </a:t>
            </a:r>
            <a:r>
              <a:rPr lang="en-US" dirty="0"/>
              <a:t>the story.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Atmosphere </a:t>
            </a:r>
            <a:r>
              <a:rPr lang="en-US" dirty="0"/>
              <a:t>is usually established at the beginning of the story. It takes </a:t>
            </a:r>
            <a:r>
              <a:rPr lang="en-US" dirty="0" smtClean="0"/>
              <a:t>in characters</a:t>
            </a:r>
            <a:r>
              <a:rPr lang="en-US" dirty="0"/>
              <a:t>, clothing, furniture, natural surroundings, light, darkness, </a:t>
            </a:r>
            <a:r>
              <a:rPr lang="en-US" dirty="0" smtClean="0"/>
              <a:t>shadows, even </a:t>
            </a:r>
            <a:r>
              <a:rPr lang="en-CA" dirty="0" smtClean="0"/>
              <a:t>weather</a:t>
            </a:r>
            <a:r>
              <a:rPr lang="en-C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1798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Plot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CA" dirty="0" smtClean="0"/>
              <a:t>The plot is how the author arranges events to</a:t>
            </a:r>
          </a:p>
          <a:p>
            <a:pPr>
              <a:buNone/>
            </a:pPr>
            <a:r>
              <a:rPr lang="en-CA" dirty="0" smtClean="0"/>
              <a:t>develop their story; it is the sequence of</a:t>
            </a:r>
          </a:p>
          <a:p>
            <a:pPr>
              <a:buNone/>
            </a:pPr>
            <a:r>
              <a:rPr lang="en-CA" dirty="0" smtClean="0"/>
              <a:t>events in a story or play.  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The plot has a clear beginning, middle, and</a:t>
            </a:r>
          </a:p>
          <a:p>
            <a:pPr>
              <a:buNone/>
            </a:pPr>
            <a:r>
              <a:rPr lang="en-CA" dirty="0" smtClean="0"/>
              <a:t>end.  A short story usually has a single plot, so</a:t>
            </a:r>
          </a:p>
          <a:p>
            <a:pPr>
              <a:buNone/>
            </a:pPr>
            <a:r>
              <a:rPr lang="en-CA" dirty="0" smtClean="0"/>
              <a:t>it can be read in one sitting.  </a:t>
            </a:r>
          </a:p>
          <a:p>
            <a:pPr>
              <a:buNone/>
            </a:pPr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Plot Graph</a:t>
            </a:r>
            <a:endParaRPr lang="en-CA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2"/>
          </p:nvPr>
        </p:nvSpPr>
        <p:spPr>
          <a:xfrm>
            <a:off x="4844901" y="1589566"/>
            <a:ext cx="3886200" cy="486376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CA" sz="2000" b="1" dirty="0" smtClean="0"/>
              <a:t>Rising Action</a:t>
            </a:r>
            <a:r>
              <a:rPr lang="en-CA" sz="2000" dirty="0" smtClean="0"/>
              <a:t> - This is where the events in the story become complicated and the conflict in the story is revealed.</a:t>
            </a:r>
          </a:p>
          <a:p>
            <a:pPr>
              <a:buNone/>
            </a:pPr>
            <a:r>
              <a:rPr lang="en-CA" sz="2000" b="1" dirty="0" smtClean="0"/>
              <a:t>Climax</a:t>
            </a:r>
            <a:r>
              <a:rPr lang="en-CA" sz="2000" dirty="0" smtClean="0"/>
              <a:t> - This is the highest point of interest and the turning point of the story.</a:t>
            </a:r>
          </a:p>
          <a:p>
            <a:pPr>
              <a:buNone/>
            </a:pPr>
            <a:r>
              <a:rPr lang="en-CA" sz="2000" dirty="0" smtClean="0"/>
              <a:t> </a:t>
            </a:r>
            <a:r>
              <a:rPr lang="en-CA" sz="2000" b="1" dirty="0" smtClean="0"/>
              <a:t> Falling action</a:t>
            </a:r>
            <a:r>
              <a:rPr lang="en-CA" sz="2000" dirty="0" smtClean="0"/>
              <a:t> - The events and complications begin to resolve themselves. </a:t>
            </a:r>
            <a:endParaRPr lang="en-CA" sz="2000" dirty="0"/>
          </a:p>
        </p:txBody>
      </p:sp>
      <p:pic>
        <p:nvPicPr>
          <p:cNvPr id="13" name="Picture 1" descr="Plot Diagram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772816"/>
            <a:ext cx="4372115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5004048" y="5373216"/>
            <a:ext cx="41399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000" b="1" dirty="0" smtClean="0"/>
              <a:t>Resolution</a:t>
            </a:r>
            <a:r>
              <a:rPr lang="en-CA" sz="2000" dirty="0" smtClean="0"/>
              <a:t>- This is the final outcome or untangling of events in the story.</a:t>
            </a:r>
            <a:endParaRPr lang="en-CA" sz="2000" dirty="0"/>
          </a:p>
        </p:txBody>
      </p:sp>
      <p:sp>
        <p:nvSpPr>
          <p:cNvPr id="15" name="Rectangle 14"/>
          <p:cNvSpPr/>
          <p:nvPr/>
        </p:nvSpPr>
        <p:spPr>
          <a:xfrm>
            <a:off x="0" y="5445224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en-CA" sz="2000" b="1" dirty="0" smtClean="0"/>
              <a:t>Exposition</a:t>
            </a:r>
            <a:r>
              <a:rPr lang="en-CA" sz="2000" dirty="0" smtClean="0"/>
              <a:t>- The beginning of the story where the characters and the setting is revealed.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Characters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CA" dirty="0" smtClean="0"/>
              <a:t>The </a:t>
            </a:r>
            <a:r>
              <a:rPr lang="en-US" dirty="0" smtClean="0"/>
              <a:t>plot </a:t>
            </a:r>
            <a:r>
              <a:rPr lang="en-US" dirty="0"/>
              <a:t>can only exist with character(s). The main character </a:t>
            </a:r>
            <a:r>
              <a:rPr lang="en-US" dirty="0" smtClean="0"/>
              <a:t>is placed </a:t>
            </a:r>
            <a:r>
              <a:rPr lang="en-US" dirty="0"/>
              <a:t>in a situation that contains a problem he must </a:t>
            </a:r>
            <a:r>
              <a:rPr lang="en-US" dirty="0" smtClean="0"/>
              <a:t>overcome</a:t>
            </a:r>
            <a:r>
              <a:rPr lang="en-US" dirty="0"/>
              <a:t>;</a:t>
            </a:r>
            <a:r>
              <a:rPr lang="en-US" dirty="0" smtClean="0"/>
              <a:t> therefore, </a:t>
            </a:r>
            <a:r>
              <a:rPr lang="en-CA" dirty="0" smtClean="0"/>
              <a:t>conflict </a:t>
            </a:r>
            <a:r>
              <a:rPr lang="en-CA" dirty="0"/>
              <a:t>exists</a:t>
            </a:r>
            <a:r>
              <a:rPr lang="en-CA" dirty="0" smtClean="0"/>
              <a:t>.</a:t>
            </a:r>
          </a:p>
          <a:p>
            <a:pPr>
              <a:buNone/>
            </a:pPr>
            <a:endParaRPr lang="en-CA" dirty="0"/>
          </a:p>
          <a:p>
            <a:pPr>
              <a:buNone/>
            </a:pPr>
            <a:r>
              <a:rPr lang="en-CA" dirty="0" smtClean="0"/>
              <a:t>One </a:t>
            </a:r>
            <a:r>
              <a:rPr lang="en-CA" dirty="0"/>
              <a:t>character is clearly central to the story </a:t>
            </a:r>
            <a:r>
              <a:rPr lang="en-CA" dirty="0" smtClean="0"/>
              <a:t>with</a:t>
            </a:r>
          </a:p>
          <a:p>
            <a:pPr>
              <a:buNone/>
            </a:pPr>
            <a:r>
              <a:rPr lang="en-CA" dirty="0" smtClean="0"/>
              <a:t>all </a:t>
            </a:r>
            <a:r>
              <a:rPr lang="en-CA" dirty="0"/>
              <a:t>major events having some importance to </a:t>
            </a:r>
            <a:r>
              <a:rPr lang="en-CA" dirty="0" smtClean="0"/>
              <a:t>this</a:t>
            </a:r>
          </a:p>
          <a:p>
            <a:pPr>
              <a:buNone/>
            </a:pPr>
            <a:r>
              <a:rPr lang="en-CA" dirty="0" smtClean="0"/>
              <a:t>character </a:t>
            </a:r>
            <a:r>
              <a:rPr lang="en-CA" dirty="0"/>
              <a:t>- he/she is the </a:t>
            </a:r>
            <a:r>
              <a:rPr lang="en-CA" b="1" u="sng" dirty="0"/>
              <a:t>PROTAGONIST</a:t>
            </a:r>
            <a:r>
              <a:rPr lang="en-CA" dirty="0"/>
              <a:t>.  </a:t>
            </a:r>
          </a:p>
          <a:p>
            <a:pPr>
              <a:buNone/>
            </a:pPr>
            <a:endParaRPr lang="en-CA" dirty="0"/>
          </a:p>
          <a:p>
            <a:pPr>
              <a:buNone/>
            </a:pPr>
            <a:r>
              <a:rPr lang="en-CA" dirty="0"/>
              <a:t>The character in opposition to the </a:t>
            </a:r>
            <a:r>
              <a:rPr lang="en-CA" dirty="0" smtClean="0"/>
              <a:t>main</a:t>
            </a:r>
          </a:p>
          <a:p>
            <a:pPr>
              <a:buNone/>
            </a:pPr>
            <a:r>
              <a:rPr lang="en-CA" dirty="0" smtClean="0"/>
              <a:t>character </a:t>
            </a:r>
            <a:r>
              <a:rPr lang="en-CA" dirty="0"/>
              <a:t>is called the </a:t>
            </a:r>
            <a:r>
              <a:rPr lang="en-CA" b="1" u="sng" dirty="0"/>
              <a:t>ANTAGONIST</a:t>
            </a:r>
            <a:r>
              <a:rPr lang="en-CA" dirty="0"/>
              <a:t>. 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80035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Characters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442520" cy="492514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We learn about a character by </a:t>
            </a:r>
            <a:r>
              <a:rPr lang="en-US" dirty="0" smtClean="0"/>
              <a:t>using the STEAL method: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CA" dirty="0" smtClean="0"/>
              <a:t>S</a:t>
            </a:r>
            <a:r>
              <a:rPr lang="en-CA" dirty="0" smtClean="0"/>
              <a:t>. </a:t>
            </a:r>
            <a:r>
              <a:rPr lang="en-CA" dirty="0"/>
              <a:t>what </a:t>
            </a:r>
            <a:r>
              <a:rPr lang="en-CA" dirty="0" smtClean="0"/>
              <a:t>he/she </a:t>
            </a:r>
            <a:r>
              <a:rPr lang="en-CA" u="sng" dirty="0" smtClean="0"/>
              <a:t>S</a:t>
            </a:r>
            <a:r>
              <a:rPr lang="en-CA" dirty="0" smtClean="0"/>
              <a:t>ays</a:t>
            </a:r>
            <a:endParaRPr lang="en-CA" dirty="0"/>
          </a:p>
          <a:p>
            <a:pPr marL="0" indent="0">
              <a:buNone/>
            </a:pPr>
            <a:r>
              <a:rPr lang="en-CA" dirty="0" smtClean="0"/>
              <a:t>T. </a:t>
            </a:r>
            <a:r>
              <a:rPr lang="en-CA" dirty="0"/>
              <a:t>what </a:t>
            </a:r>
            <a:r>
              <a:rPr lang="en-CA" dirty="0" smtClean="0"/>
              <a:t>he/she </a:t>
            </a:r>
            <a:r>
              <a:rPr lang="en-CA" u="sng" dirty="0" smtClean="0"/>
              <a:t>T</a:t>
            </a:r>
            <a:r>
              <a:rPr lang="en-CA" dirty="0" smtClean="0"/>
              <a:t>hinks</a:t>
            </a:r>
            <a:endParaRPr lang="en-CA" dirty="0"/>
          </a:p>
          <a:p>
            <a:pPr marL="0" indent="0">
              <a:buNone/>
            </a:pPr>
            <a:r>
              <a:rPr lang="en-CA" dirty="0" smtClean="0"/>
              <a:t>E. </a:t>
            </a:r>
            <a:r>
              <a:rPr lang="en-US" dirty="0"/>
              <a:t>what </a:t>
            </a:r>
            <a:r>
              <a:rPr lang="en-US" u="sng" dirty="0"/>
              <a:t>E</a:t>
            </a:r>
            <a:r>
              <a:rPr lang="en-US" dirty="0" smtClean="0"/>
              <a:t>ffect the character has on the other characters (</a:t>
            </a:r>
            <a:r>
              <a:rPr lang="en-CA" dirty="0" smtClean="0"/>
              <a:t>what </a:t>
            </a:r>
            <a:r>
              <a:rPr lang="en-CA" dirty="0"/>
              <a:t>others say about him/her and how others react to </a:t>
            </a:r>
            <a:r>
              <a:rPr lang="en-CA" dirty="0" smtClean="0"/>
              <a:t>him/her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A. how the character </a:t>
            </a:r>
            <a:r>
              <a:rPr lang="en-US" u="sng" dirty="0" smtClean="0"/>
              <a:t>A</a:t>
            </a:r>
            <a:r>
              <a:rPr lang="en-US" dirty="0" smtClean="0"/>
              <a:t>cts (things they do or do not do)</a:t>
            </a:r>
          </a:p>
          <a:p>
            <a:pPr marL="0" indent="0">
              <a:buNone/>
            </a:pPr>
            <a:r>
              <a:rPr lang="en-US" dirty="0" smtClean="0"/>
              <a:t>L. </a:t>
            </a:r>
            <a:r>
              <a:rPr lang="en-US" dirty="0" smtClean="0"/>
              <a:t>how the character </a:t>
            </a:r>
            <a:r>
              <a:rPr lang="en-US" u="sng" dirty="0" smtClean="0"/>
              <a:t>L</a:t>
            </a:r>
            <a:r>
              <a:rPr lang="en-US" dirty="0" smtClean="0"/>
              <a:t>ooks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*Also consider: </a:t>
            </a:r>
            <a:r>
              <a:rPr lang="en-US" dirty="0"/>
              <a:t>an author's direct statement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4113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Types of Characters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CA" b="1" dirty="0" smtClean="0"/>
              <a:t>Flat </a:t>
            </a:r>
            <a:r>
              <a:rPr lang="en-CA" b="1" dirty="0"/>
              <a:t>Character </a:t>
            </a:r>
            <a:r>
              <a:rPr lang="en-CA" dirty="0"/>
              <a:t>- </a:t>
            </a:r>
            <a:r>
              <a:rPr lang="en-US" dirty="0"/>
              <a:t>character who doesn't go through a change. These </a:t>
            </a:r>
            <a:r>
              <a:rPr lang="en-CA" dirty="0"/>
              <a:t>characters are usually one-dimensional.</a:t>
            </a:r>
          </a:p>
          <a:p>
            <a:pPr marL="0" indent="0">
              <a:buNone/>
            </a:pPr>
            <a:r>
              <a:rPr lang="en-US" b="1" dirty="0" smtClean="0"/>
              <a:t>Round </a:t>
            </a:r>
            <a:r>
              <a:rPr lang="en-US" b="1" dirty="0"/>
              <a:t>(Dynamic) </a:t>
            </a:r>
            <a:r>
              <a:rPr lang="en-US" dirty="0"/>
              <a:t>- character </a:t>
            </a:r>
            <a:r>
              <a:rPr lang="en-US" dirty="0" smtClean="0"/>
              <a:t>is affected </a:t>
            </a:r>
            <a:r>
              <a:rPr lang="en-US" dirty="0"/>
              <a:t>by the events of the story. These characters are usually fully developed in terms of personality. They are described in more detail and usually </a:t>
            </a:r>
            <a:r>
              <a:rPr lang="en-US" dirty="0" smtClean="0"/>
              <a:t>learn and grow by </a:t>
            </a:r>
            <a:r>
              <a:rPr lang="en-US" dirty="0"/>
              <a:t>the end of the story.</a:t>
            </a:r>
          </a:p>
          <a:p>
            <a:pPr marL="0" indent="0">
              <a:buNone/>
            </a:pPr>
            <a:r>
              <a:rPr lang="en-CA" b="1" dirty="0" smtClean="0"/>
              <a:t>Stereotyped Characters - </a:t>
            </a:r>
            <a:r>
              <a:rPr lang="en-CA" dirty="0"/>
              <a:t>a </a:t>
            </a:r>
            <a:r>
              <a:rPr lang="en-US" dirty="0"/>
              <a:t>character </a:t>
            </a:r>
            <a:r>
              <a:rPr lang="en-US" dirty="0" smtClean="0"/>
              <a:t>that </a:t>
            </a:r>
            <a:r>
              <a:rPr lang="en-US" dirty="0"/>
              <a:t>is so well known that little has to be said about him/her. These characters are immediately recognizable because of the role he/she plays.</a:t>
            </a: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2849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Conflict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314328" cy="4572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CA" b="1" dirty="0" smtClean="0"/>
          </a:p>
          <a:p>
            <a:pPr>
              <a:buNone/>
            </a:pPr>
            <a:r>
              <a:rPr lang="en-CA" b="1" dirty="0" smtClean="0"/>
              <a:t>External</a:t>
            </a:r>
            <a:r>
              <a:rPr lang="en-CA" dirty="0" smtClean="0"/>
              <a:t> - Character struggles with an outside force 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b="1" dirty="0" smtClean="0"/>
              <a:t>Internal</a:t>
            </a:r>
            <a:r>
              <a:rPr lang="en-CA" dirty="0" smtClean="0"/>
              <a:t> - A struggle within a character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995936" y="1589566"/>
            <a:ext cx="4896543" cy="493577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CA" dirty="0" smtClean="0"/>
              <a:t>There are FIVE kinds of conflict:</a:t>
            </a:r>
          </a:p>
          <a:p>
            <a:pPr>
              <a:buNone/>
            </a:pPr>
            <a:r>
              <a:rPr lang="en-CA" dirty="0" smtClean="0"/>
              <a:t>Person </a:t>
            </a:r>
            <a:r>
              <a:rPr lang="en-CA" dirty="0" err="1" smtClean="0"/>
              <a:t>vs</a:t>
            </a:r>
            <a:r>
              <a:rPr lang="en-CA" dirty="0" smtClean="0"/>
              <a:t> Person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Person </a:t>
            </a:r>
            <a:r>
              <a:rPr lang="en-CA" dirty="0" err="1" smtClean="0"/>
              <a:t>vs</a:t>
            </a:r>
            <a:r>
              <a:rPr lang="en-CA" dirty="0" smtClean="0"/>
              <a:t> Self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Person </a:t>
            </a:r>
            <a:r>
              <a:rPr lang="en-CA" dirty="0" err="1" smtClean="0"/>
              <a:t>vs</a:t>
            </a:r>
            <a:r>
              <a:rPr lang="en-CA" dirty="0" smtClean="0"/>
              <a:t> Society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Person </a:t>
            </a:r>
            <a:r>
              <a:rPr lang="en-CA" dirty="0" err="1" smtClean="0"/>
              <a:t>vs</a:t>
            </a:r>
            <a:r>
              <a:rPr lang="en-CA" dirty="0" smtClean="0"/>
              <a:t> Nature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US" dirty="0" smtClean="0"/>
              <a:t>Person </a:t>
            </a:r>
            <a:r>
              <a:rPr lang="en-US" dirty="0" err="1" smtClean="0"/>
              <a:t>vs</a:t>
            </a:r>
            <a:r>
              <a:rPr lang="en-US" dirty="0" smtClean="0"/>
              <a:t> Circumstance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ustom 6">
      <a:dk1>
        <a:srgbClr val="68007F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434</TotalTime>
  <Words>710</Words>
  <Application>Microsoft Office PowerPoint</Application>
  <PresentationFormat>On-screen Show (4:3)</PresentationFormat>
  <Paragraphs>115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Comic Sans MS</vt:lpstr>
      <vt:lpstr>Wingdings</vt:lpstr>
      <vt:lpstr>Wingdings 2</vt:lpstr>
      <vt:lpstr>Median</vt:lpstr>
      <vt:lpstr>Elements of a Short Story </vt:lpstr>
      <vt:lpstr>Setting</vt:lpstr>
      <vt:lpstr>Atmosphere</vt:lpstr>
      <vt:lpstr>Plot</vt:lpstr>
      <vt:lpstr>Plot Graph</vt:lpstr>
      <vt:lpstr>Characters</vt:lpstr>
      <vt:lpstr>Characters</vt:lpstr>
      <vt:lpstr>Types of Characters</vt:lpstr>
      <vt:lpstr>Conflict</vt:lpstr>
      <vt:lpstr>Theme</vt:lpstr>
      <vt:lpstr>Foreshadowing</vt:lpstr>
      <vt:lpstr>Diction – Word choice</vt:lpstr>
      <vt:lpstr>Point of View</vt:lpstr>
      <vt:lpstr>Handout for Perspective</vt:lpstr>
      <vt:lpstr>Use of Irony</vt:lpstr>
      <vt:lpstr>Verbal Irony</vt:lpstr>
      <vt:lpstr>Situational Irony</vt:lpstr>
      <vt:lpstr>Dramatic Irony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Short Story Elements</dc:title>
  <dc:creator>User</dc:creator>
  <cp:lastModifiedBy>User</cp:lastModifiedBy>
  <cp:revision>25</cp:revision>
  <dcterms:created xsi:type="dcterms:W3CDTF">2011-02-10T02:53:59Z</dcterms:created>
  <dcterms:modified xsi:type="dcterms:W3CDTF">2016-11-16T19:26:54Z</dcterms:modified>
</cp:coreProperties>
</file>