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64" r:id="rId8"/>
    <p:sldId id="269" r:id="rId9"/>
    <p:sldId id="259" r:id="rId10"/>
    <p:sldId id="260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9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33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156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088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596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2309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271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56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4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34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187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853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138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398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2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59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328C-8D85-4FA5-A9DC-A627DEA8D2C6}" type="datetimeFigureOut">
              <a:rPr lang="en-CA" smtClean="0"/>
              <a:t>30/11/2015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4C9EC2-C9EB-465C-94AB-16EFC715FE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59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ocial_responsibili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GdP85X1slQ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Social </a:t>
            </a:r>
            <a:r>
              <a:rPr lang="en-CA" dirty="0" smtClean="0"/>
              <a:t>Responsibility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661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celebrities and companies benefit from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Realistically</a:t>
            </a:r>
            <a:r>
              <a:rPr lang="en-CA" dirty="0"/>
              <a:t>, the main aim of businesses is and remains to make a profit. </a:t>
            </a:r>
            <a:r>
              <a:rPr lang="en-CA" dirty="0" smtClean="0"/>
              <a:t>However, businesses and celebrities see the benefit of social responsibility:</a:t>
            </a:r>
          </a:p>
          <a:p>
            <a:pPr lvl="1"/>
            <a:r>
              <a:rPr lang="en-CA" dirty="0" smtClean="0"/>
              <a:t>Preserve their </a:t>
            </a:r>
            <a:r>
              <a:rPr lang="en-CA" dirty="0" smtClean="0"/>
              <a:t>reputation/good publicity</a:t>
            </a:r>
            <a:endParaRPr lang="en-CA" dirty="0" smtClean="0"/>
          </a:p>
          <a:p>
            <a:pPr lvl="1"/>
            <a:r>
              <a:rPr lang="en-CA" dirty="0" smtClean="0"/>
              <a:t>Durability of their operations</a:t>
            </a:r>
          </a:p>
          <a:p>
            <a:pPr lvl="1"/>
            <a:r>
              <a:rPr lang="en-CA" dirty="0" smtClean="0"/>
              <a:t>Satisfies public interest and in turn the public supports them</a:t>
            </a:r>
          </a:p>
          <a:p>
            <a:pPr lvl="1"/>
            <a:r>
              <a:rPr lang="en-CA" dirty="0" smtClean="0"/>
              <a:t>Builds trust</a:t>
            </a:r>
          </a:p>
          <a:p>
            <a:pPr lvl="1"/>
            <a:r>
              <a:rPr lang="en-CA" dirty="0" smtClean="0"/>
              <a:t>Reduces skepticism around motives</a:t>
            </a:r>
          </a:p>
          <a:p>
            <a:pPr lvl="1"/>
            <a:r>
              <a:rPr lang="en-CA" dirty="0" smtClean="0"/>
              <a:t>Helps the world and community that they are ultimately a part of</a:t>
            </a: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876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could a student do to practice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8039"/>
          </a:xfrm>
        </p:spPr>
        <p:txBody>
          <a:bodyPr>
            <a:normAutofit/>
          </a:bodyPr>
          <a:lstStyle/>
          <a:p>
            <a:r>
              <a:rPr lang="en-CA" dirty="0" smtClean="0"/>
              <a:t>Volunteer for organizations that they believe in</a:t>
            </a:r>
          </a:p>
          <a:p>
            <a:r>
              <a:rPr lang="en-CA" dirty="0" smtClean="0"/>
              <a:t>Take an interest in issues going on locally/globally</a:t>
            </a:r>
          </a:p>
          <a:p>
            <a:r>
              <a:rPr lang="en-CA" dirty="0" smtClean="0"/>
              <a:t>Take courses (like Leadership 12, Global Geography 12, etc.) to gain an increased awareness of issues effecting our world and how to develop leadership skills</a:t>
            </a:r>
          </a:p>
          <a:p>
            <a:r>
              <a:rPr lang="en-CA" dirty="0" smtClean="0"/>
              <a:t>Develop your own moral code and follow it (practice what you preach)</a:t>
            </a:r>
          </a:p>
          <a:p>
            <a:r>
              <a:rPr lang="en-CA" dirty="0" smtClean="0"/>
              <a:t>Be a good citizen (recycle, purchase products from socially responsible companies, etc.)</a:t>
            </a:r>
          </a:p>
          <a:p>
            <a:r>
              <a:rPr lang="en-CA" dirty="0" smtClean="0"/>
              <a:t>Use social media to your advantage</a:t>
            </a:r>
          </a:p>
          <a:p>
            <a:r>
              <a:rPr lang="en-CA" u="sng" dirty="0" smtClean="0"/>
              <a:t>BE AWARE not APATHETIC </a:t>
            </a:r>
            <a:r>
              <a:rPr lang="en-CA" dirty="0" smtClean="0"/>
              <a:t>– Do your own research, understand what practices are socially responsible and irresponsible and make conscious decisions; don’t be a passive bystander.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8667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students benefit from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Creates a better community/world for you to live in</a:t>
            </a:r>
          </a:p>
          <a:p>
            <a:r>
              <a:rPr lang="en-CA" dirty="0" smtClean="0"/>
              <a:t>Gives you experiences that you can use to give you a better world perspective, helps you advance in a chosen career path, scholarship money</a:t>
            </a:r>
          </a:p>
          <a:p>
            <a:r>
              <a:rPr lang="en-CA" dirty="0" smtClean="0"/>
              <a:t>(Selfishly) you feel </a:t>
            </a:r>
            <a:r>
              <a:rPr lang="en-CA" u="sng" dirty="0" smtClean="0"/>
              <a:t>good</a:t>
            </a:r>
            <a:endParaRPr lang="en-CA" dirty="0" smtClean="0"/>
          </a:p>
          <a:p>
            <a:r>
              <a:rPr lang="en-CA" dirty="0" smtClean="0"/>
              <a:t>Creates leadership </a:t>
            </a:r>
          </a:p>
          <a:p>
            <a:r>
              <a:rPr lang="en-CA" dirty="0" smtClean="0"/>
              <a:t>Promotes growth in the community and is inspirational for younger </a:t>
            </a:r>
            <a:r>
              <a:rPr lang="en-CA" dirty="0" err="1" smtClean="0"/>
              <a:t>genrations</a:t>
            </a:r>
            <a:endParaRPr lang="en-CA" dirty="0" smtClean="0"/>
          </a:p>
          <a:p>
            <a:r>
              <a:rPr lang="en-CA" dirty="0" smtClean="0"/>
              <a:t>Empowers students to know they can make a change, their voice matters</a:t>
            </a:r>
          </a:p>
          <a:p>
            <a:r>
              <a:rPr lang="en-CA" dirty="0" smtClean="0"/>
              <a:t>Students develop a commitment to social responsibility</a:t>
            </a:r>
          </a:p>
          <a:p>
            <a:r>
              <a:rPr lang="en-CA" dirty="0" smtClean="0"/>
              <a:t>Creates empathy</a:t>
            </a:r>
          </a:p>
          <a:p>
            <a:r>
              <a:rPr lang="en-CA" dirty="0" smtClean="0"/>
              <a:t>Creates the desire to know more and do more</a:t>
            </a:r>
          </a:p>
        </p:txBody>
      </p:sp>
    </p:spTree>
    <p:extLst>
      <p:ext uri="{BB962C8B-B14F-4D97-AF65-F5344CB8AC3E}">
        <p14:creationId xmlns:p14="http://schemas.microsoft.com/office/powerpoint/2010/main" val="190877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do communities benefit from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Benefits the welfare of the community (healthy, safe, supported communities)</a:t>
            </a:r>
          </a:p>
          <a:p>
            <a:r>
              <a:rPr lang="en-CA" dirty="0" smtClean="0"/>
              <a:t>Can achieve greater success as a community (the ability to move forward and tackle issues together)</a:t>
            </a:r>
          </a:p>
          <a:p>
            <a:r>
              <a:rPr lang="en-CA" dirty="0" smtClean="0"/>
              <a:t>Stronger bonds and connections to one another (WE rather than I)</a:t>
            </a:r>
          </a:p>
          <a:p>
            <a:r>
              <a:rPr lang="en-CA" dirty="0" smtClean="0"/>
              <a:t>Promotes growth within the community</a:t>
            </a:r>
          </a:p>
          <a:p>
            <a:r>
              <a:rPr lang="en-CA" dirty="0" smtClean="0"/>
              <a:t>Leads to more involved citizenship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889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887" y="2361488"/>
            <a:ext cx="8596668" cy="1320800"/>
          </a:xfrm>
        </p:spPr>
        <p:txBody>
          <a:bodyPr/>
          <a:lstStyle/>
          <a:p>
            <a:pPr algn="ctr"/>
            <a:r>
              <a:rPr lang="en-CA" dirty="0" smtClean="0"/>
              <a:t>What does Leadership 12 do to practice Social Responsibility?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811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258" y="2160589"/>
            <a:ext cx="9489991" cy="4322589"/>
          </a:xfrm>
        </p:spPr>
        <p:txBody>
          <a:bodyPr>
            <a:normAutofit lnSpcReduction="10000"/>
          </a:bodyPr>
          <a:lstStyle/>
          <a:p>
            <a:r>
              <a:rPr lang="en-CA" i="1" u="sng" dirty="0"/>
              <a:t>Social responsibility</a:t>
            </a:r>
            <a:r>
              <a:rPr lang="en-CA" u="sng" dirty="0"/>
              <a:t> </a:t>
            </a:r>
            <a:r>
              <a:rPr lang="en-CA" dirty="0"/>
              <a:t>is an </a:t>
            </a:r>
            <a:r>
              <a:rPr lang="en-CA" u="sng" dirty="0"/>
              <a:t>ethical framework </a:t>
            </a:r>
            <a:r>
              <a:rPr lang="en-CA" dirty="0"/>
              <a:t>which suggests that an entity, be it an organization or individual, has an </a:t>
            </a:r>
            <a:r>
              <a:rPr lang="en-CA" u="sng" dirty="0"/>
              <a:t>obligation</a:t>
            </a:r>
            <a:r>
              <a:rPr lang="en-CA" dirty="0"/>
              <a:t> to act for the benefit of society at large. </a:t>
            </a:r>
            <a:r>
              <a:rPr lang="en-CA" sz="600" dirty="0" smtClean="0"/>
              <a:t>(</a:t>
            </a:r>
            <a:r>
              <a:rPr lang="en-CA" sz="600" i="1" dirty="0">
                <a:hlinkClick r:id="rId2"/>
              </a:rPr>
              <a:t>https://</a:t>
            </a:r>
            <a:r>
              <a:rPr lang="en-CA" sz="600" i="1" dirty="0" smtClean="0">
                <a:hlinkClick r:id="rId2"/>
              </a:rPr>
              <a:t>en.wikipedia.org/wiki/</a:t>
            </a:r>
            <a:r>
              <a:rPr lang="en-CA" sz="600" b="1" i="1" dirty="0" smtClean="0">
                <a:hlinkClick r:id="rId2"/>
              </a:rPr>
              <a:t>Social</a:t>
            </a:r>
            <a:r>
              <a:rPr lang="en-CA" sz="600" i="1" dirty="0" smtClean="0">
                <a:hlinkClick r:id="rId2"/>
              </a:rPr>
              <a:t>_</a:t>
            </a:r>
            <a:r>
              <a:rPr lang="en-CA" sz="600" b="1" i="1" dirty="0" smtClean="0">
                <a:hlinkClick r:id="rId2"/>
              </a:rPr>
              <a:t>responsibility</a:t>
            </a:r>
            <a:r>
              <a:rPr lang="en-CA" sz="600" b="1" i="1" dirty="0" smtClean="0"/>
              <a:t>)</a:t>
            </a:r>
            <a:endParaRPr lang="en-CA" b="1" i="1" dirty="0" smtClean="0"/>
          </a:p>
          <a:p>
            <a:r>
              <a:rPr lang="en-CA" b="1" i="1" dirty="0" smtClean="0"/>
              <a:t>But what does this mean?  Let’s break down the language of the definition.</a:t>
            </a:r>
          </a:p>
          <a:p>
            <a:pPr lvl="1"/>
            <a:r>
              <a:rPr lang="en-CA" b="1" i="1" dirty="0" smtClean="0"/>
              <a:t>Social -&gt; Society -&gt; Issues that affect people and issues they care about</a:t>
            </a:r>
          </a:p>
          <a:p>
            <a:pPr lvl="1"/>
            <a:r>
              <a:rPr lang="en-CA" b="1" i="1" dirty="0" smtClean="0"/>
              <a:t>Responsibility -&gt; The ability to act independently and being accountable for those actions</a:t>
            </a:r>
          </a:p>
          <a:p>
            <a:pPr lvl="1"/>
            <a:r>
              <a:rPr lang="en-CA" b="1" i="1" dirty="0" smtClean="0"/>
              <a:t>Ethics -&gt; Dealing with human values of right and wrong and the motives that drive people’s actions</a:t>
            </a:r>
          </a:p>
          <a:p>
            <a:pPr lvl="1"/>
            <a:r>
              <a:rPr lang="en-CA" b="1" i="1" dirty="0" smtClean="0"/>
              <a:t>Framework -&gt; the plan</a:t>
            </a:r>
          </a:p>
          <a:p>
            <a:pPr lvl="1"/>
            <a:r>
              <a:rPr lang="en-CA" b="1" i="1" dirty="0" smtClean="0"/>
              <a:t>Obligation -&gt; a sense of duty or commitment </a:t>
            </a:r>
          </a:p>
          <a:p>
            <a:r>
              <a:rPr lang="en-CA" b="1" dirty="0" smtClean="0"/>
              <a:t>Basically, </a:t>
            </a:r>
            <a:r>
              <a:rPr lang="en-CA" b="1" u="sng" dirty="0" smtClean="0"/>
              <a:t>Social Responsibility </a:t>
            </a:r>
            <a:r>
              <a:rPr lang="en-CA" b="1" dirty="0" smtClean="0"/>
              <a:t>refers to the belief that people have the ability to, and should make positive change in the world.  Taking responsibility for social change </a:t>
            </a:r>
            <a:r>
              <a:rPr lang="en-CA" b="1" i="1" dirty="0" smtClean="0"/>
              <a:t>without</a:t>
            </a:r>
            <a:r>
              <a:rPr lang="en-CA" b="1" dirty="0" smtClean="0"/>
              <a:t> personal gain for the betterment of society as a whole.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441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312" y="2603157"/>
            <a:ext cx="8596668" cy="1320800"/>
          </a:xfrm>
        </p:spPr>
        <p:txBody>
          <a:bodyPr/>
          <a:lstStyle/>
          <a:p>
            <a:r>
              <a:rPr lang="en-CA" dirty="0" smtClean="0"/>
              <a:t>So, what does society care about?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360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Responsibility – Three Strands</a:t>
            </a:r>
            <a:br>
              <a:rPr lang="en-CA" dirty="0" smtClean="0"/>
            </a:br>
            <a:r>
              <a:rPr lang="en-CA" dirty="0" smtClean="0"/>
              <a:t>Responsibility to…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Environment: Ensuring business is conducted in a way that does not harm the environment</a:t>
            </a:r>
          </a:p>
          <a:p>
            <a:pPr lvl="1"/>
            <a:r>
              <a:rPr lang="en-CA" dirty="0" smtClean="0"/>
              <a:t>Giving back through charitable organizations, developing programs that reinvests money into the environment</a:t>
            </a:r>
          </a:p>
          <a:p>
            <a:r>
              <a:rPr lang="en-CA" dirty="0" smtClean="0"/>
              <a:t>Humanitarian: Ensuring business is for the well-being of the community, growing through education and health care</a:t>
            </a:r>
          </a:p>
          <a:p>
            <a:pPr lvl="1"/>
            <a:r>
              <a:rPr lang="en-CA" dirty="0" smtClean="0"/>
              <a:t>Giving back through building, housing, health care and food source programming</a:t>
            </a:r>
          </a:p>
          <a:p>
            <a:r>
              <a:rPr lang="en-CA" dirty="0" smtClean="0"/>
              <a:t>Labour/Economic: Ensuring business is equitable for its labour force with fair wages and working conditions.</a:t>
            </a:r>
          </a:p>
          <a:p>
            <a:pPr lvl="1"/>
            <a:r>
              <a:rPr lang="en-CA" dirty="0" smtClean="0"/>
              <a:t>Giving back to the communities that are effected, developing programs that invest money into preserving economies in an effort to make them self-sustainable, fair trade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035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is it important to practice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CA" dirty="0" smtClean="0"/>
              <a:t>To benefit the society we live in – whether in your own community or worldwide, we have an obligation to make the world a better place to live in.</a:t>
            </a:r>
            <a:endParaRPr lang="en-CA" dirty="0"/>
          </a:p>
          <a:p>
            <a:r>
              <a:rPr lang="en-CA" dirty="0" smtClean="0"/>
              <a:t>It is ethically and morally right.</a:t>
            </a:r>
          </a:p>
          <a:p>
            <a:r>
              <a:rPr lang="en-CA" dirty="0" smtClean="0"/>
              <a:t>Stronger sense of community, people will work </a:t>
            </a:r>
            <a:r>
              <a:rPr lang="en-CA" u="sng" dirty="0" smtClean="0"/>
              <a:t>together</a:t>
            </a:r>
            <a:r>
              <a:rPr lang="en-CA" dirty="0"/>
              <a:t> </a:t>
            </a:r>
            <a:r>
              <a:rPr lang="en-CA" dirty="0" smtClean="0"/>
              <a:t>due to a sense of pride, promoting happiness.</a:t>
            </a:r>
          </a:p>
          <a:p>
            <a:r>
              <a:rPr lang="en-CA" dirty="0" smtClean="0"/>
              <a:t>Results in a positive outcome, when one individual benefits we all benefit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pic>
        <p:nvPicPr>
          <p:cNvPr id="4" name="NGdP85X1slQ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89668" y="428625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6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are things companies and people do that do NOT demonstrate Social Responsibility?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8"/>
            <a:ext cx="9010362" cy="449658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Misrepresentation of their product/service to the public</a:t>
            </a:r>
          </a:p>
          <a:p>
            <a:r>
              <a:rPr lang="en-CA" dirty="0" smtClean="0"/>
              <a:t>Participate in business that is unethical (ex. Conflict Diamonds)</a:t>
            </a:r>
          </a:p>
          <a:p>
            <a:r>
              <a:rPr lang="en-CA" dirty="0" smtClean="0"/>
              <a:t>Use of child labour or unfair wages to workers</a:t>
            </a:r>
          </a:p>
          <a:p>
            <a:r>
              <a:rPr lang="en-CA" dirty="0" smtClean="0"/>
              <a:t>Illegal dumping of waste/moving business to countries with no emissions standards</a:t>
            </a:r>
          </a:p>
          <a:p>
            <a:r>
              <a:rPr lang="en-CA" dirty="0" smtClean="0"/>
              <a:t>Lack of maintenance in factories/human rights abuses</a:t>
            </a:r>
          </a:p>
          <a:p>
            <a:r>
              <a:rPr lang="en-CA" dirty="0" smtClean="0"/>
              <a:t>Animal testing</a:t>
            </a:r>
          </a:p>
          <a:p>
            <a:r>
              <a:rPr lang="en-CA" dirty="0" smtClean="0"/>
              <a:t>Exploiting resources (Coca-Cola buying water sources in Africa and selling it back to the community for a cost)</a:t>
            </a:r>
          </a:p>
          <a:p>
            <a:r>
              <a:rPr lang="en-CA" dirty="0" smtClean="0"/>
              <a:t>Poaching, unethical fishing practices (shark-fin soup)</a:t>
            </a:r>
          </a:p>
          <a:p>
            <a:r>
              <a:rPr lang="en-CA" dirty="0" smtClean="0"/>
              <a:t>Under-representation/discrimination of groups in </a:t>
            </a:r>
            <a:r>
              <a:rPr lang="en-CA" dirty="0" smtClean="0"/>
              <a:t>society</a:t>
            </a:r>
          </a:p>
          <a:p>
            <a:r>
              <a:rPr lang="en-CA" dirty="0" smtClean="0"/>
              <a:t>Unethical gathering of consumer information (even scarier in the technological age)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5237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963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Focus on tackling global water </a:t>
            </a:r>
            <a:r>
              <a:rPr lang="en-CA" dirty="0" smtClean="0"/>
              <a:t>scarcity</a:t>
            </a:r>
          </a:p>
          <a:p>
            <a:r>
              <a:rPr lang="en-CA" dirty="0"/>
              <a:t>Colombian manufacturing </a:t>
            </a:r>
            <a:r>
              <a:rPr lang="en-CA" dirty="0" smtClean="0"/>
              <a:t>plants recycle </a:t>
            </a:r>
            <a:r>
              <a:rPr lang="en-CA" dirty="0"/>
              <a:t>75 per cent of the water used, and its Gatorade bottles are purified with air instead of water. </a:t>
            </a:r>
            <a:endParaRPr lang="en-CA" dirty="0" smtClean="0"/>
          </a:p>
          <a:p>
            <a:r>
              <a:rPr lang="en-CA" dirty="0"/>
              <a:t>Globally, PepsiCo has increased its water efficiency by roughly 20 per cent </a:t>
            </a:r>
            <a:r>
              <a:rPr lang="en-CA" dirty="0" smtClean="0"/>
              <a:t>since </a:t>
            </a:r>
            <a:r>
              <a:rPr lang="en-CA" dirty="0"/>
              <a:t>2006 </a:t>
            </a:r>
            <a:r>
              <a:rPr lang="en-CA" dirty="0" smtClean="0"/>
              <a:t>and </a:t>
            </a:r>
            <a:r>
              <a:rPr lang="en-CA" dirty="0"/>
              <a:t>has cut an estimated 14 billion litres of water from its operations</a:t>
            </a:r>
            <a:r>
              <a:rPr lang="en-CA" dirty="0" smtClean="0"/>
              <a:t>.</a:t>
            </a:r>
          </a:p>
          <a:p>
            <a:r>
              <a:rPr lang="en-CA" dirty="0" smtClean="0"/>
              <a:t>Forged partnerships </a:t>
            </a:r>
            <a:r>
              <a:rPr lang="en-CA" dirty="0"/>
              <a:t>with NGOs to deliver clean water to communities in need. In 2007, it set a goal of providing three million people around the world with safe water by 2015. It met its target three years ahead of schedule. </a:t>
            </a:r>
            <a:endParaRPr lang="en-CA" dirty="0" smtClean="0"/>
          </a:p>
          <a:p>
            <a:r>
              <a:rPr lang="en-CA" dirty="0" smtClean="0"/>
              <a:t>Established a sustainable </a:t>
            </a:r>
            <a:r>
              <a:rPr lang="en-CA" dirty="0"/>
              <a:t>farming initiative that measures the environmental and local economic impact across its agricultural supply chain</a:t>
            </a:r>
            <a:r>
              <a:rPr lang="en-CA" dirty="0" smtClean="0"/>
              <a:t>.</a:t>
            </a:r>
          </a:p>
          <a:p>
            <a:r>
              <a:rPr lang="en-CA" dirty="0"/>
              <a:t>It was also the first manufacturer in Canada to introduce all-electric, zero-emissions, green-powered delivery trucks.</a:t>
            </a:r>
          </a:p>
        </p:txBody>
      </p:sp>
      <p:pic>
        <p:nvPicPr>
          <p:cNvPr id="1026" name="Picture 2" descr="http://vignette2.wikia.nocookie.net/logopedia/images/7/7e/368318.jpg/revision/latest?cb=201508011634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80" y="484529"/>
            <a:ext cx="4012323" cy="156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7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Toronto-based gold-mining corporation. </a:t>
            </a:r>
            <a:endParaRPr lang="en-CA" dirty="0" smtClean="0"/>
          </a:p>
          <a:p>
            <a:r>
              <a:rPr lang="en-CA" dirty="0" smtClean="0"/>
              <a:t>Allegations </a:t>
            </a:r>
            <a:r>
              <a:rPr lang="en-CA" dirty="0"/>
              <a:t>against the company include charges that it had a hand in the burning of at least 130 homes near its </a:t>
            </a:r>
            <a:r>
              <a:rPr lang="en-CA" dirty="0" err="1"/>
              <a:t>Porgera</a:t>
            </a:r>
            <a:r>
              <a:rPr lang="en-CA" dirty="0"/>
              <a:t> Mine in Papua New Guinea </a:t>
            </a:r>
            <a:endParaRPr lang="en-CA" dirty="0" smtClean="0"/>
          </a:p>
          <a:p>
            <a:r>
              <a:rPr lang="en-CA" dirty="0" smtClean="0"/>
              <a:t>Manipulation of land </a:t>
            </a:r>
            <a:r>
              <a:rPr lang="en-CA" dirty="0"/>
              <a:t>titles in Australia and Chile. </a:t>
            </a: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company was also blamed in a toxic spill in Tanzania that left dangerous levels of arsenic in the area around its North Mara </a:t>
            </a:r>
            <a:r>
              <a:rPr lang="en-CA" dirty="0" smtClean="0"/>
              <a:t>mine</a:t>
            </a:r>
          </a:p>
          <a:p>
            <a:r>
              <a:rPr lang="en-CA" dirty="0" smtClean="0"/>
              <a:t>Mining </a:t>
            </a:r>
            <a:r>
              <a:rPr lang="en-CA" dirty="0"/>
              <a:t>the Pascua Lama region along the Argentina-Chile border were associated with a 56-70% shrinking of nearby glaciers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*Often the worst offenders are oil/gas (energy sector), mining, farming, and technology corporations</a:t>
            </a:r>
            <a:endParaRPr lang="en-CA" dirty="0"/>
          </a:p>
        </p:txBody>
      </p:sp>
      <p:pic>
        <p:nvPicPr>
          <p:cNvPr id="1028" name="Picture 4" descr="https://upload.wikimedia.org/wikipedia/en/thumb/2/20/Barrick_logo.svg/180px-Barrick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536" y="316298"/>
            <a:ext cx="3098264" cy="153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113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Responsibility vs. Sustainability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30" y="1485472"/>
            <a:ext cx="9047780" cy="4488038"/>
          </a:xfrm>
        </p:spPr>
        <p:txBody>
          <a:bodyPr>
            <a:noAutofit/>
          </a:bodyPr>
          <a:lstStyle/>
          <a:p>
            <a:r>
              <a:rPr lang="en-CA" sz="2400" dirty="0" smtClean="0"/>
              <a:t>A </a:t>
            </a:r>
            <a:r>
              <a:rPr lang="en-CA" sz="2400" dirty="0"/>
              <a:t>socially responsible oil company would build local schools and hospitals to compensate communities for their resource extraction. But such measures do not always acknowledge the long-term impact on the communities. Keep in mind that schools and hospitals require staff and ongoing servicing. </a:t>
            </a:r>
            <a:endParaRPr lang="en-CA" sz="2400" dirty="0" smtClean="0"/>
          </a:p>
          <a:p>
            <a:r>
              <a:rPr lang="en-CA" sz="2400" dirty="0" smtClean="0"/>
              <a:t>So, Corporate Social Responsibility </a:t>
            </a:r>
            <a:r>
              <a:rPr lang="en-CA" sz="2400" dirty="0"/>
              <a:t>measures can actually impose long-term liabilities on affected communities, making good-intentioned actions unsustainable. </a:t>
            </a:r>
            <a:endParaRPr lang="en-CA" sz="2400" dirty="0" smtClean="0"/>
          </a:p>
          <a:p>
            <a:r>
              <a:rPr lang="en-CA" sz="2400" dirty="0" smtClean="0"/>
              <a:t>Charitable </a:t>
            </a:r>
            <a:r>
              <a:rPr lang="en-CA" sz="2400" dirty="0"/>
              <a:t>donations that relieve social problems are responsible, but they are not sustainable if they do not resolve the underlying issue. </a:t>
            </a:r>
          </a:p>
        </p:txBody>
      </p:sp>
    </p:spTree>
    <p:extLst>
      <p:ext uri="{BB962C8B-B14F-4D97-AF65-F5344CB8AC3E}">
        <p14:creationId xmlns:p14="http://schemas.microsoft.com/office/powerpoint/2010/main" val="3283687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1157</Words>
  <Application>Microsoft Office PowerPoint</Application>
  <PresentationFormat>Widescreen</PresentationFormat>
  <Paragraphs>84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Introduction to Social Responsibility</vt:lpstr>
      <vt:lpstr>What is Social Responsibility?</vt:lpstr>
      <vt:lpstr>So, what does society care about?</vt:lpstr>
      <vt:lpstr>Social Responsibility – Three Strands Responsibility to…</vt:lpstr>
      <vt:lpstr>Why is it important to practice Social Responsibility?</vt:lpstr>
      <vt:lpstr>What are things companies and people do that do NOT demonstrate Social Responsibility?</vt:lpstr>
      <vt:lpstr>PowerPoint Presentation</vt:lpstr>
      <vt:lpstr>PowerPoint Presentation</vt:lpstr>
      <vt:lpstr>Social Responsibility vs. Sustainability</vt:lpstr>
      <vt:lpstr>How do celebrities and companies benefit from Social Responsibility?</vt:lpstr>
      <vt:lpstr>What could a student do to practice Social Responsibility?</vt:lpstr>
      <vt:lpstr>How do students benefit from Social Responsibility?</vt:lpstr>
      <vt:lpstr>How do communities benefit from Social Responsibility?</vt:lpstr>
      <vt:lpstr>What does Leadership 12 do to practice Social Responsibility?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Social Responsibilty</dc:title>
  <dc:creator>Techology Support</dc:creator>
  <cp:lastModifiedBy>Techology Support</cp:lastModifiedBy>
  <cp:revision>20</cp:revision>
  <dcterms:created xsi:type="dcterms:W3CDTF">2015-11-25T19:32:27Z</dcterms:created>
  <dcterms:modified xsi:type="dcterms:W3CDTF">2015-11-30T14:26:26Z</dcterms:modified>
</cp:coreProperties>
</file>