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1" r:id="rId6"/>
    <p:sldId id="260"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67" d="100"/>
          <a:sy n="67" d="100"/>
        </p:scale>
        <p:origin x="64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FFE3D7DD-0789-4076-A9D8-8F5392E17CBF}" type="datetimeFigureOut">
              <a:rPr lang="en-CA" smtClean="0"/>
              <a:t>02/12/2016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10C4C13-1655-4A7A-8CB1-956E6AD693D4}" type="slidenum">
              <a:rPr lang="en-CA" smtClean="0"/>
              <a:t>‹#›</a:t>
            </a:fld>
            <a:endParaRPr lang="en-CA"/>
          </a:p>
        </p:txBody>
      </p:sp>
    </p:spTree>
    <p:extLst>
      <p:ext uri="{BB962C8B-B14F-4D97-AF65-F5344CB8AC3E}">
        <p14:creationId xmlns:p14="http://schemas.microsoft.com/office/powerpoint/2010/main" val="3367926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FE3D7DD-0789-4076-A9D8-8F5392E17CBF}" type="datetimeFigureOut">
              <a:rPr lang="en-CA" smtClean="0"/>
              <a:t>02/12/2016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10C4C13-1655-4A7A-8CB1-956E6AD693D4}" type="slidenum">
              <a:rPr lang="en-CA" smtClean="0"/>
              <a:t>‹#›</a:t>
            </a:fld>
            <a:endParaRPr lang="en-CA"/>
          </a:p>
        </p:txBody>
      </p:sp>
    </p:spTree>
    <p:extLst>
      <p:ext uri="{BB962C8B-B14F-4D97-AF65-F5344CB8AC3E}">
        <p14:creationId xmlns:p14="http://schemas.microsoft.com/office/powerpoint/2010/main" val="3752941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FE3D7DD-0789-4076-A9D8-8F5392E17CBF}" type="datetimeFigureOut">
              <a:rPr lang="en-CA" smtClean="0"/>
              <a:t>02/12/2016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10C4C13-1655-4A7A-8CB1-956E6AD693D4}" type="slidenum">
              <a:rPr lang="en-CA" smtClean="0"/>
              <a:t>‹#›</a:t>
            </a:fld>
            <a:endParaRPr lang="en-CA"/>
          </a:p>
        </p:txBody>
      </p:sp>
    </p:spTree>
    <p:extLst>
      <p:ext uri="{BB962C8B-B14F-4D97-AF65-F5344CB8AC3E}">
        <p14:creationId xmlns:p14="http://schemas.microsoft.com/office/powerpoint/2010/main" val="940673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FE3D7DD-0789-4076-A9D8-8F5392E17CBF}" type="datetimeFigureOut">
              <a:rPr lang="en-CA" smtClean="0"/>
              <a:t>02/12/2016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10C4C13-1655-4A7A-8CB1-956E6AD693D4}" type="slidenum">
              <a:rPr lang="en-CA" smtClean="0"/>
              <a:t>‹#›</a:t>
            </a:fld>
            <a:endParaRPr lang="en-CA"/>
          </a:p>
        </p:txBody>
      </p:sp>
    </p:spTree>
    <p:extLst>
      <p:ext uri="{BB962C8B-B14F-4D97-AF65-F5344CB8AC3E}">
        <p14:creationId xmlns:p14="http://schemas.microsoft.com/office/powerpoint/2010/main" val="288688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FE3D7DD-0789-4076-A9D8-8F5392E17CBF}" type="datetimeFigureOut">
              <a:rPr lang="en-CA" smtClean="0"/>
              <a:t>02/12/2016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10C4C13-1655-4A7A-8CB1-956E6AD693D4}" type="slidenum">
              <a:rPr lang="en-CA" smtClean="0"/>
              <a:t>‹#›</a:t>
            </a:fld>
            <a:endParaRPr lang="en-CA"/>
          </a:p>
        </p:txBody>
      </p:sp>
    </p:spTree>
    <p:extLst>
      <p:ext uri="{BB962C8B-B14F-4D97-AF65-F5344CB8AC3E}">
        <p14:creationId xmlns:p14="http://schemas.microsoft.com/office/powerpoint/2010/main" val="1666008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FFE3D7DD-0789-4076-A9D8-8F5392E17CBF}" type="datetimeFigureOut">
              <a:rPr lang="en-CA" smtClean="0"/>
              <a:t>02/12/2016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10C4C13-1655-4A7A-8CB1-956E6AD693D4}" type="slidenum">
              <a:rPr lang="en-CA" smtClean="0"/>
              <a:t>‹#›</a:t>
            </a:fld>
            <a:endParaRPr lang="en-CA"/>
          </a:p>
        </p:txBody>
      </p:sp>
    </p:spTree>
    <p:extLst>
      <p:ext uri="{BB962C8B-B14F-4D97-AF65-F5344CB8AC3E}">
        <p14:creationId xmlns:p14="http://schemas.microsoft.com/office/powerpoint/2010/main" val="3849360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FFE3D7DD-0789-4076-A9D8-8F5392E17CBF}" type="datetimeFigureOut">
              <a:rPr lang="en-CA" smtClean="0"/>
              <a:t>02/12/2016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A10C4C13-1655-4A7A-8CB1-956E6AD693D4}" type="slidenum">
              <a:rPr lang="en-CA" smtClean="0"/>
              <a:t>‹#›</a:t>
            </a:fld>
            <a:endParaRPr lang="en-CA"/>
          </a:p>
        </p:txBody>
      </p:sp>
    </p:spTree>
    <p:extLst>
      <p:ext uri="{BB962C8B-B14F-4D97-AF65-F5344CB8AC3E}">
        <p14:creationId xmlns:p14="http://schemas.microsoft.com/office/powerpoint/2010/main" val="76652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FFE3D7DD-0789-4076-A9D8-8F5392E17CBF}" type="datetimeFigureOut">
              <a:rPr lang="en-CA" smtClean="0"/>
              <a:t>02/12/2016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A10C4C13-1655-4A7A-8CB1-956E6AD693D4}" type="slidenum">
              <a:rPr lang="en-CA" smtClean="0"/>
              <a:t>‹#›</a:t>
            </a:fld>
            <a:endParaRPr lang="en-CA"/>
          </a:p>
        </p:txBody>
      </p:sp>
    </p:spTree>
    <p:extLst>
      <p:ext uri="{BB962C8B-B14F-4D97-AF65-F5344CB8AC3E}">
        <p14:creationId xmlns:p14="http://schemas.microsoft.com/office/powerpoint/2010/main" val="4067196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E3D7DD-0789-4076-A9D8-8F5392E17CBF}" type="datetimeFigureOut">
              <a:rPr lang="en-CA" smtClean="0"/>
              <a:t>02/12/2016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A10C4C13-1655-4A7A-8CB1-956E6AD693D4}" type="slidenum">
              <a:rPr lang="en-CA" smtClean="0"/>
              <a:t>‹#›</a:t>
            </a:fld>
            <a:endParaRPr lang="en-CA"/>
          </a:p>
        </p:txBody>
      </p:sp>
    </p:spTree>
    <p:extLst>
      <p:ext uri="{BB962C8B-B14F-4D97-AF65-F5344CB8AC3E}">
        <p14:creationId xmlns:p14="http://schemas.microsoft.com/office/powerpoint/2010/main" val="3236377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FE3D7DD-0789-4076-A9D8-8F5392E17CBF}" type="datetimeFigureOut">
              <a:rPr lang="en-CA" smtClean="0"/>
              <a:t>02/12/2016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10C4C13-1655-4A7A-8CB1-956E6AD693D4}" type="slidenum">
              <a:rPr lang="en-CA" smtClean="0"/>
              <a:t>‹#›</a:t>
            </a:fld>
            <a:endParaRPr lang="en-CA"/>
          </a:p>
        </p:txBody>
      </p:sp>
    </p:spTree>
    <p:extLst>
      <p:ext uri="{BB962C8B-B14F-4D97-AF65-F5344CB8AC3E}">
        <p14:creationId xmlns:p14="http://schemas.microsoft.com/office/powerpoint/2010/main" val="1505007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FE3D7DD-0789-4076-A9D8-8F5392E17CBF}" type="datetimeFigureOut">
              <a:rPr lang="en-CA" smtClean="0"/>
              <a:t>02/12/2016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10C4C13-1655-4A7A-8CB1-956E6AD693D4}" type="slidenum">
              <a:rPr lang="en-CA" smtClean="0"/>
              <a:t>‹#›</a:t>
            </a:fld>
            <a:endParaRPr lang="en-CA"/>
          </a:p>
        </p:txBody>
      </p:sp>
    </p:spTree>
    <p:extLst>
      <p:ext uri="{BB962C8B-B14F-4D97-AF65-F5344CB8AC3E}">
        <p14:creationId xmlns:p14="http://schemas.microsoft.com/office/powerpoint/2010/main" val="440209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E3D7DD-0789-4076-A9D8-8F5392E17CBF}" type="datetimeFigureOut">
              <a:rPr lang="en-CA" smtClean="0"/>
              <a:t>02/12/2016</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0C4C13-1655-4A7A-8CB1-956E6AD693D4}" type="slidenum">
              <a:rPr lang="en-CA" smtClean="0"/>
              <a:t>‹#›</a:t>
            </a:fld>
            <a:endParaRPr lang="en-CA"/>
          </a:p>
        </p:txBody>
      </p:sp>
    </p:spTree>
    <p:extLst>
      <p:ext uri="{BB962C8B-B14F-4D97-AF65-F5344CB8AC3E}">
        <p14:creationId xmlns:p14="http://schemas.microsoft.com/office/powerpoint/2010/main" val="3808241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Formal Letter</a:t>
            </a:r>
            <a:endParaRPr lang="en-CA" dirty="0"/>
          </a:p>
        </p:txBody>
      </p:sp>
      <p:sp>
        <p:nvSpPr>
          <p:cNvPr id="3" name="Subtitle 2"/>
          <p:cNvSpPr>
            <a:spLocks noGrp="1"/>
          </p:cNvSpPr>
          <p:nvPr>
            <p:ph type="subTitle" idx="1"/>
          </p:nvPr>
        </p:nvSpPr>
        <p:spPr/>
        <p:txBody>
          <a:bodyPr/>
          <a:lstStyle/>
          <a:p>
            <a:r>
              <a:rPr lang="en-CA" dirty="0" smtClean="0"/>
              <a:t>Formatting your letter to the President of Sierra Leone</a:t>
            </a:r>
            <a:endParaRPr lang="en-CA" dirty="0"/>
          </a:p>
        </p:txBody>
      </p:sp>
    </p:spTree>
    <p:extLst>
      <p:ext uri="{BB962C8B-B14F-4D97-AF65-F5344CB8AC3E}">
        <p14:creationId xmlns:p14="http://schemas.microsoft.com/office/powerpoint/2010/main" val="1116920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324"/>
            <a:ext cx="10515600" cy="1325563"/>
          </a:xfrm>
        </p:spPr>
        <p:txBody>
          <a:bodyPr/>
          <a:lstStyle/>
          <a:p>
            <a:r>
              <a:rPr lang="en-CA" dirty="0" smtClean="0"/>
              <a:t>Final Draft Checklist</a:t>
            </a:r>
            <a:endParaRPr lang="en-CA" dirty="0"/>
          </a:p>
        </p:txBody>
      </p:sp>
      <p:sp>
        <p:nvSpPr>
          <p:cNvPr id="3" name="Content Placeholder 2"/>
          <p:cNvSpPr>
            <a:spLocks noGrp="1"/>
          </p:cNvSpPr>
          <p:nvPr>
            <p:ph idx="1"/>
          </p:nvPr>
        </p:nvSpPr>
        <p:spPr>
          <a:xfrm>
            <a:off x="838200" y="1114424"/>
            <a:ext cx="11006138" cy="5472114"/>
          </a:xfrm>
        </p:spPr>
        <p:txBody>
          <a:bodyPr>
            <a:normAutofit fontScale="62500" lnSpcReduction="20000"/>
          </a:bodyPr>
          <a:lstStyle/>
          <a:p>
            <a:pPr>
              <a:buFont typeface="Wingdings" panose="05000000000000000000" pitchFamily="2" charset="2"/>
              <a:buChar char="q"/>
            </a:pPr>
            <a:r>
              <a:rPr lang="en-CA" dirty="0" smtClean="0"/>
              <a:t>My essay is formatted using MLA.</a:t>
            </a:r>
          </a:p>
          <a:p>
            <a:pPr>
              <a:buFont typeface="Wingdings" panose="05000000000000000000" pitchFamily="2" charset="2"/>
              <a:buChar char="q"/>
            </a:pPr>
            <a:r>
              <a:rPr lang="en-CA" dirty="0" smtClean="0"/>
              <a:t>Each paragraph is indented.</a:t>
            </a:r>
          </a:p>
          <a:p>
            <a:pPr>
              <a:buFont typeface="Wingdings" panose="05000000000000000000" pitchFamily="2" charset="2"/>
              <a:buChar char="q"/>
            </a:pPr>
            <a:r>
              <a:rPr lang="en-CA" dirty="0" smtClean="0"/>
              <a:t>I have properly addressed my letter to the President of Sierra Leone.</a:t>
            </a:r>
          </a:p>
          <a:p>
            <a:pPr>
              <a:buFont typeface="Wingdings" panose="05000000000000000000" pitchFamily="2" charset="2"/>
              <a:buChar char="q"/>
            </a:pPr>
            <a:r>
              <a:rPr lang="en-US" u="sng" dirty="0"/>
              <a:t>Each</a:t>
            </a:r>
            <a:r>
              <a:rPr lang="en-US" dirty="0"/>
              <a:t> Body Paragraph: You have a topic sentence, </a:t>
            </a:r>
            <a:r>
              <a:rPr lang="en-US" b="1" u="sng" dirty="0"/>
              <a:t>and a</a:t>
            </a:r>
            <a:r>
              <a:rPr lang="en-US" dirty="0"/>
              <a:t>, conclusion sentence that summarizes your argument and relates back to your topic sentence</a:t>
            </a:r>
            <a:r>
              <a:rPr lang="en-US" dirty="0" smtClean="0"/>
              <a:t>.</a:t>
            </a:r>
          </a:p>
          <a:p>
            <a:pPr>
              <a:buFont typeface="Wingdings" panose="05000000000000000000" pitchFamily="2" charset="2"/>
              <a:buChar char="q"/>
            </a:pPr>
            <a:r>
              <a:rPr lang="en-US" dirty="0" smtClean="0"/>
              <a:t>I have met ALL of the criteria as laid out in the assignment (3 novel quotes, 3 article quotes)</a:t>
            </a:r>
          </a:p>
          <a:p>
            <a:pPr lvl="0">
              <a:buFont typeface="Wingdings" panose="05000000000000000000" pitchFamily="2" charset="2"/>
              <a:buChar char="q"/>
            </a:pPr>
            <a:r>
              <a:rPr lang="en-US" dirty="0"/>
              <a:t>I have gone through my essay </a:t>
            </a:r>
            <a:r>
              <a:rPr lang="en-US" b="1" dirty="0"/>
              <a:t>VERY CAREFULLY</a:t>
            </a:r>
            <a:r>
              <a:rPr lang="en-US" dirty="0"/>
              <a:t> and am convinced that it has </a:t>
            </a:r>
            <a:r>
              <a:rPr lang="en-US" b="1" dirty="0"/>
              <a:t>NO</a:t>
            </a:r>
            <a:r>
              <a:rPr lang="en-US" dirty="0"/>
              <a:t> sentence fragments, run-on sentences, grammar/spelling errors.</a:t>
            </a:r>
            <a:endParaRPr lang="en-CA" dirty="0"/>
          </a:p>
          <a:p>
            <a:pPr>
              <a:buFont typeface="Wingdings" panose="05000000000000000000" pitchFamily="2" charset="2"/>
              <a:buChar char="q"/>
            </a:pPr>
            <a:r>
              <a:rPr lang="en-CA" dirty="0" smtClean="0"/>
              <a:t>I </a:t>
            </a:r>
            <a:r>
              <a:rPr lang="en-CA" dirty="0"/>
              <a:t>have checked my essay for words/phrases that I have repeated too many times.</a:t>
            </a:r>
          </a:p>
          <a:p>
            <a:pPr>
              <a:buFont typeface="Wingdings" panose="05000000000000000000" pitchFamily="2" charset="2"/>
              <a:buChar char="q"/>
            </a:pPr>
            <a:r>
              <a:rPr lang="en-CA" dirty="0" smtClean="0"/>
              <a:t>I </a:t>
            </a:r>
            <a:r>
              <a:rPr lang="en-CA" dirty="0"/>
              <a:t>have checked my essay to make sure that I have replaced any “boring” words.</a:t>
            </a:r>
          </a:p>
          <a:p>
            <a:pPr>
              <a:buFont typeface="Wingdings" panose="05000000000000000000" pitchFamily="2" charset="2"/>
              <a:buChar char="q"/>
            </a:pPr>
            <a:r>
              <a:rPr lang="en-CA" dirty="0" smtClean="0"/>
              <a:t>I </a:t>
            </a:r>
            <a:r>
              <a:rPr lang="en-CA" dirty="0"/>
              <a:t>do not use words such as “things” and instead use more specific wording.</a:t>
            </a:r>
          </a:p>
          <a:p>
            <a:pPr>
              <a:buFont typeface="Wingdings" panose="05000000000000000000" pitchFamily="2" charset="2"/>
              <a:buChar char="q"/>
            </a:pPr>
            <a:r>
              <a:rPr lang="en-CA" dirty="0" smtClean="0"/>
              <a:t>I </a:t>
            </a:r>
            <a:r>
              <a:rPr lang="en-CA" dirty="0"/>
              <a:t>have read my essay OUT LOUD to myself and can say the following:</a:t>
            </a:r>
          </a:p>
          <a:p>
            <a:pPr>
              <a:buFont typeface="Wingdings" panose="05000000000000000000" pitchFamily="2" charset="2"/>
              <a:buChar char="q"/>
            </a:pPr>
            <a:r>
              <a:rPr lang="en-CA" dirty="0" smtClean="0"/>
              <a:t>I </a:t>
            </a:r>
            <a:r>
              <a:rPr lang="en-CA" dirty="0"/>
              <a:t>have not had to restart a sentence because I got confused in the middle or tripped over my words.</a:t>
            </a:r>
          </a:p>
          <a:p>
            <a:pPr>
              <a:buFont typeface="Wingdings" panose="05000000000000000000" pitchFamily="2" charset="2"/>
              <a:buChar char="q"/>
            </a:pPr>
            <a:r>
              <a:rPr lang="en-CA" dirty="0" smtClean="0"/>
              <a:t>My </a:t>
            </a:r>
            <a:r>
              <a:rPr lang="en-CA" dirty="0"/>
              <a:t>sentences don’t sound short and choppy.</a:t>
            </a:r>
          </a:p>
          <a:p>
            <a:pPr>
              <a:buFont typeface="Wingdings" panose="05000000000000000000" pitchFamily="2" charset="2"/>
              <a:buChar char="q"/>
            </a:pPr>
            <a:r>
              <a:rPr lang="en-CA" dirty="0" smtClean="0"/>
              <a:t>I </a:t>
            </a:r>
            <a:r>
              <a:rPr lang="en-CA" dirty="0"/>
              <a:t>have met the 500 word minimum.  If not my word count is </a:t>
            </a:r>
            <a:r>
              <a:rPr lang="en-CA" dirty="0" smtClean="0"/>
              <a:t>________.</a:t>
            </a:r>
          </a:p>
          <a:p>
            <a:pPr>
              <a:buFont typeface="Wingdings" panose="05000000000000000000" pitchFamily="2" charset="2"/>
              <a:buChar char="q"/>
            </a:pPr>
            <a:r>
              <a:rPr lang="en-CA" dirty="0" smtClean="0"/>
              <a:t>I have reviewed the RUBRIC and am satisfied I will fulfill the requirements.</a:t>
            </a:r>
          </a:p>
          <a:p>
            <a:pPr>
              <a:buFont typeface="Wingdings" panose="05000000000000000000" pitchFamily="2" charset="2"/>
              <a:buChar char="q"/>
            </a:pPr>
            <a:r>
              <a:rPr lang="en-CA" dirty="0" smtClean="0"/>
              <a:t>I am happy with my letter and feel it is absolutely ready to be sent off to Amnesty International’s Letter Writing Program.</a:t>
            </a:r>
            <a:endParaRPr lang="en-CA" dirty="0"/>
          </a:p>
          <a:p>
            <a:pPr>
              <a:buFont typeface="Wingdings" panose="05000000000000000000" pitchFamily="2" charset="2"/>
              <a:buChar char="q"/>
            </a:pPr>
            <a:endParaRPr lang="en-CA" dirty="0" smtClean="0"/>
          </a:p>
        </p:txBody>
      </p:sp>
    </p:spTree>
    <p:extLst>
      <p:ext uri="{BB962C8B-B14F-4D97-AF65-F5344CB8AC3E}">
        <p14:creationId xmlns:p14="http://schemas.microsoft.com/office/powerpoint/2010/main" val="3283377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Reflection Questions:</a:t>
            </a:r>
            <a:endParaRPr lang="en-CA" dirty="0"/>
          </a:p>
        </p:txBody>
      </p:sp>
      <p:sp>
        <p:nvSpPr>
          <p:cNvPr id="3" name="Content Placeholder 2"/>
          <p:cNvSpPr>
            <a:spLocks noGrp="1"/>
          </p:cNvSpPr>
          <p:nvPr>
            <p:ph idx="1"/>
          </p:nvPr>
        </p:nvSpPr>
        <p:spPr/>
        <p:txBody>
          <a:bodyPr/>
          <a:lstStyle/>
          <a:p>
            <a:pPr marL="0" indent="0">
              <a:buNone/>
            </a:pPr>
            <a:r>
              <a:rPr lang="en-US" dirty="0" smtClean="0"/>
              <a:t>In </a:t>
            </a:r>
            <a:r>
              <a:rPr lang="en-US" dirty="0"/>
              <a:t>a ½ page journal entry, answer the following questions about your essay: (Either on </a:t>
            </a:r>
            <a:r>
              <a:rPr lang="en-US" dirty="0" err="1"/>
              <a:t>looseleaf</a:t>
            </a:r>
            <a:r>
              <a:rPr lang="en-US" dirty="0"/>
              <a:t> or typed)</a:t>
            </a:r>
            <a:endParaRPr lang="en-CA" dirty="0"/>
          </a:p>
          <a:p>
            <a:pPr marL="514350" lvl="0" indent="-514350">
              <a:buFont typeface="+mj-lt"/>
              <a:buAutoNum type="arabicPeriod"/>
            </a:pPr>
            <a:r>
              <a:rPr lang="en-US" dirty="0"/>
              <a:t>What do you think you did well on in your letter?</a:t>
            </a:r>
            <a:endParaRPr lang="en-CA" dirty="0"/>
          </a:p>
          <a:p>
            <a:pPr marL="514350" lvl="0" indent="-514350">
              <a:buFont typeface="+mj-lt"/>
              <a:buAutoNum type="arabicPeriod"/>
            </a:pPr>
            <a:r>
              <a:rPr lang="en-US" dirty="0"/>
              <a:t>What do you want me to notice about your letter?</a:t>
            </a:r>
            <a:endParaRPr lang="en-CA" dirty="0"/>
          </a:p>
          <a:p>
            <a:pPr marL="514350" lvl="0" indent="-514350">
              <a:buFont typeface="+mj-lt"/>
              <a:buAutoNum type="arabicPeriod"/>
            </a:pPr>
            <a:r>
              <a:rPr lang="en-US" dirty="0"/>
              <a:t>What did you struggle with in the writing process?</a:t>
            </a:r>
            <a:endParaRPr lang="en-CA" dirty="0"/>
          </a:p>
          <a:p>
            <a:pPr marL="514350" lvl="0" indent="-514350">
              <a:buFont typeface="+mj-lt"/>
              <a:buAutoNum type="arabicPeriod"/>
            </a:pPr>
            <a:r>
              <a:rPr lang="en-US" dirty="0"/>
              <a:t>What part of the writing process did you find to be most helpful in getting to your final draft?  Why?</a:t>
            </a:r>
            <a:endParaRPr lang="en-CA" dirty="0"/>
          </a:p>
          <a:p>
            <a:endParaRPr lang="en-CA" dirty="0"/>
          </a:p>
        </p:txBody>
      </p:sp>
    </p:spTree>
    <p:extLst>
      <p:ext uri="{BB962C8B-B14F-4D97-AF65-F5344CB8AC3E}">
        <p14:creationId xmlns:p14="http://schemas.microsoft.com/office/powerpoint/2010/main" val="336859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Final Draft Due: Wednesday, December 7</a:t>
            </a:r>
            <a:endParaRPr lang="en-CA" dirty="0"/>
          </a:p>
        </p:txBody>
      </p:sp>
      <p:sp>
        <p:nvSpPr>
          <p:cNvPr id="3" name="Content Placeholder 2"/>
          <p:cNvSpPr>
            <a:spLocks noGrp="1"/>
          </p:cNvSpPr>
          <p:nvPr>
            <p:ph idx="1"/>
          </p:nvPr>
        </p:nvSpPr>
        <p:spPr/>
        <p:txBody>
          <a:bodyPr/>
          <a:lstStyle/>
          <a:p>
            <a:r>
              <a:rPr lang="en-CA" dirty="0" smtClean="0"/>
              <a:t>Hand in the following items with your Final Draft stapled on top:</a:t>
            </a:r>
          </a:p>
          <a:p>
            <a:pPr lvl="1">
              <a:buFont typeface="Wingdings" panose="05000000000000000000" pitchFamily="2" charset="2"/>
              <a:buChar char="q"/>
            </a:pPr>
            <a:r>
              <a:rPr lang="en-CA" dirty="0" smtClean="0"/>
              <a:t>Final Draft Checklist (printed from this PowerPoint)</a:t>
            </a:r>
          </a:p>
          <a:p>
            <a:pPr lvl="1">
              <a:buFont typeface="Wingdings" panose="05000000000000000000" pitchFamily="2" charset="2"/>
              <a:buChar char="q"/>
            </a:pPr>
            <a:r>
              <a:rPr lang="en-CA" dirty="0" smtClean="0"/>
              <a:t>Essay Outline</a:t>
            </a:r>
          </a:p>
          <a:p>
            <a:pPr lvl="1">
              <a:buFont typeface="Wingdings" panose="05000000000000000000" pitchFamily="2" charset="2"/>
              <a:buChar char="q"/>
            </a:pPr>
            <a:r>
              <a:rPr lang="en-CA" dirty="0" smtClean="0"/>
              <a:t>Edited Rough Draft</a:t>
            </a:r>
          </a:p>
          <a:p>
            <a:pPr lvl="1">
              <a:buFont typeface="Wingdings" panose="05000000000000000000" pitchFamily="2" charset="2"/>
              <a:buChar char="q"/>
            </a:pPr>
            <a:r>
              <a:rPr lang="en-CA" dirty="0" smtClean="0"/>
              <a:t>Reflection Questions</a:t>
            </a:r>
          </a:p>
          <a:p>
            <a:pPr lvl="1"/>
            <a:endParaRPr lang="en-CA" dirty="0"/>
          </a:p>
          <a:p>
            <a:pPr marL="457200" lvl="1" indent="0">
              <a:buNone/>
            </a:pPr>
            <a:r>
              <a:rPr lang="en-US" b="1" dirty="0"/>
              <a:t>You are marked either formatively or </a:t>
            </a:r>
            <a:r>
              <a:rPr lang="en-US" b="1" dirty="0" err="1"/>
              <a:t>summativey</a:t>
            </a:r>
            <a:r>
              <a:rPr lang="en-US" b="1" dirty="0"/>
              <a:t> on </a:t>
            </a:r>
            <a:r>
              <a:rPr lang="en-US" b="1" u="sng" dirty="0"/>
              <a:t>ALL</a:t>
            </a:r>
            <a:r>
              <a:rPr lang="en-US" b="1" dirty="0"/>
              <a:t> aspects of this essay writing process and must hand in </a:t>
            </a:r>
            <a:r>
              <a:rPr lang="en-US" b="1" u="sng" dirty="0"/>
              <a:t>ALL</a:t>
            </a:r>
            <a:r>
              <a:rPr lang="en-US" b="1" dirty="0"/>
              <a:t> of the above to receive credit.</a:t>
            </a:r>
            <a:endParaRPr lang="en-CA" dirty="0"/>
          </a:p>
          <a:p>
            <a:pPr marL="457200" lvl="1" indent="0">
              <a:buNone/>
            </a:pPr>
            <a:endParaRPr lang="en-CA" dirty="0" smtClean="0"/>
          </a:p>
          <a:p>
            <a:pPr lvl="1"/>
            <a:endParaRPr lang="en-CA" dirty="0"/>
          </a:p>
        </p:txBody>
      </p:sp>
    </p:spTree>
    <p:extLst>
      <p:ext uri="{BB962C8B-B14F-4D97-AF65-F5344CB8AC3E}">
        <p14:creationId xmlns:p14="http://schemas.microsoft.com/office/powerpoint/2010/main" val="2854729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Introduction</a:t>
            </a:r>
            <a:endParaRPr lang="en-CA" dirty="0"/>
          </a:p>
        </p:txBody>
      </p:sp>
      <p:sp>
        <p:nvSpPr>
          <p:cNvPr id="3" name="Content Placeholder 2"/>
          <p:cNvSpPr>
            <a:spLocks noGrp="1"/>
          </p:cNvSpPr>
          <p:nvPr>
            <p:ph idx="1"/>
          </p:nvPr>
        </p:nvSpPr>
        <p:spPr>
          <a:xfrm>
            <a:off x="838200" y="1825624"/>
            <a:ext cx="10515600" cy="4746625"/>
          </a:xfrm>
        </p:spPr>
        <p:txBody>
          <a:bodyPr>
            <a:normAutofit/>
          </a:bodyPr>
          <a:lstStyle/>
          <a:p>
            <a:r>
              <a:rPr lang="en-CA" dirty="0" smtClean="0"/>
              <a:t>Your introduction should start with the statement:</a:t>
            </a:r>
          </a:p>
          <a:p>
            <a:pPr lvl="1"/>
            <a:r>
              <a:rPr lang="en-CA" dirty="0" smtClean="0"/>
              <a:t>Dear President </a:t>
            </a:r>
            <a:r>
              <a:rPr lang="en-CA" dirty="0" err="1" smtClean="0"/>
              <a:t>Koroma</a:t>
            </a:r>
            <a:r>
              <a:rPr lang="en-CA" dirty="0" smtClean="0"/>
              <a:t>,</a:t>
            </a:r>
          </a:p>
          <a:p>
            <a:pPr lvl="1"/>
            <a:r>
              <a:rPr lang="en-CA" dirty="0" smtClean="0"/>
              <a:t>Notice the capitalization of the word President (as this is his formal title) and the use of the comma at the end of the name </a:t>
            </a:r>
            <a:r>
              <a:rPr lang="en-CA" dirty="0" err="1" smtClean="0"/>
              <a:t>Koroma</a:t>
            </a:r>
            <a:r>
              <a:rPr lang="en-CA" dirty="0" smtClean="0"/>
              <a:t>.</a:t>
            </a:r>
          </a:p>
          <a:p>
            <a:endParaRPr lang="en-CA" dirty="0"/>
          </a:p>
          <a:p>
            <a:r>
              <a:rPr lang="en-CA" dirty="0" smtClean="0"/>
              <a:t>After you have addressed the letter, you are now ready to skip a line, and indent the first word of your introductory paragraph:</a:t>
            </a:r>
          </a:p>
          <a:p>
            <a:pPr lvl="1"/>
            <a:r>
              <a:rPr lang="en-CA" dirty="0" smtClean="0"/>
              <a:t>Dear President </a:t>
            </a:r>
            <a:r>
              <a:rPr lang="en-CA" dirty="0" err="1" smtClean="0"/>
              <a:t>Koroma</a:t>
            </a:r>
            <a:r>
              <a:rPr lang="en-CA" dirty="0" smtClean="0"/>
              <a:t>,</a:t>
            </a:r>
          </a:p>
          <a:p>
            <a:pPr marL="914400" lvl="2" indent="0">
              <a:buNone/>
            </a:pPr>
            <a:r>
              <a:rPr lang="en-CA" dirty="0" smtClean="0"/>
              <a:t>My name is Jane Doe and I am writing to you today from Bedford, Nova Scotia requesting that you stop using children in your army and militia.  My class just finished a novel study, </a:t>
            </a:r>
            <a:r>
              <a:rPr lang="en-CA" i="1" dirty="0" smtClean="0"/>
              <a:t>A Long Way Gone</a:t>
            </a:r>
            <a:r>
              <a:rPr lang="en-CA" dirty="0" smtClean="0"/>
              <a:t> by Ishmael </a:t>
            </a:r>
            <a:r>
              <a:rPr lang="en-CA" dirty="0" err="1" smtClean="0"/>
              <a:t>Beah</a:t>
            </a:r>
            <a:r>
              <a:rPr lang="en-CA" dirty="0" smtClean="0"/>
              <a:t> where he outlines his experiences as a child soldier in your country… </a:t>
            </a:r>
          </a:p>
        </p:txBody>
      </p:sp>
    </p:spTree>
    <p:extLst>
      <p:ext uri="{BB962C8B-B14F-4D97-AF65-F5344CB8AC3E}">
        <p14:creationId xmlns:p14="http://schemas.microsoft.com/office/powerpoint/2010/main" val="2110903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Introduction</a:t>
            </a:r>
            <a:endParaRPr lang="en-CA" dirty="0"/>
          </a:p>
        </p:txBody>
      </p:sp>
      <p:sp>
        <p:nvSpPr>
          <p:cNvPr id="3" name="Content Placeholder 2"/>
          <p:cNvSpPr>
            <a:spLocks noGrp="1"/>
          </p:cNvSpPr>
          <p:nvPr>
            <p:ph idx="1"/>
          </p:nvPr>
        </p:nvSpPr>
        <p:spPr>
          <a:xfrm>
            <a:off x="838200" y="1825625"/>
            <a:ext cx="10515600" cy="4603750"/>
          </a:xfrm>
        </p:spPr>
        <p:txBody>
          <a:bodyPr>
            <a:normAutofit/>
          </a:bodyPr>
          <a:lstStyle/>
          <a:p>
            <a:r>
              <a:rPr lang="en-CA" dirty="0" smtClean="0"/>
              <a:t>We read three articles in class about the use of child soldiers.  If you reference any of them in your letter, you must identify what these articles were in your introduction.</a:t>
            </a:r>
          </a:p>
          <a:p>
            <a:r>
              <a:rPr lang="en-CA" dirty="0" smtClean="0"/>
              <a:t>For example:</a:t>
            </a:r>
          </a:p>
          <a:p>
            <a:pPr lvl="1"/>
            <a:r>
              <a:rPr lang="en-CA" dirty="0"/>
              <a:t>My name is Jane Doe and I am writing to you today from Bedford, Nova Scotia requesting that you stop using children in your army and militia.  My class just finished a novel study, </a:t>
            </a:r>
            <a:r>
              <a:rPr lang="en-CA" i="1" dirty="0"/>
              <a:t>A Long Way Gone</a:t>
            </a:r>
            <a:r>
              <a:rPr lang="en-CA" dirty="0"/>
              <a:t> by Ishmael </a:t>
            </a:r>
            <a:r>
              <a:rPr lang="en-CA" dirty="0" err="1"/>
              <a:t>Beah</a:t>
            </a:r>
            <a:r>
              <a:rPr lang="en-CA" dirty="0"/>
              <a:t> where he outlines his experiences as a child soldier in your </a:t>
            </a:r>
            <a:r>
              <a:rPr lang="en-CA" dirty="0" smtClean="0"/>
              <a:t>country.  We also read articles, “South Sudan: Child Soldiers Thrust into Battle”, “Returning Sudanese Child Soldiers Their Childhood” and “Child Soldiers Continue the Battle in Sudan” about the struggles in South Sudan with child soldiers and how the government and organizations are working together to help stop the problem.</a:t>
            </a:r>
            <a:endParaRPr lang="en-CA" dirty="0"/>
          </a:p>
          <a:p>
            <a:pPr lvl="1"/>
            <a:endParaRPr lang="en-CA" dirty="0"/>
          </a:p>
        </p:txBody>
      </p:sp>
    </p:spTree>
    <p:extLst>
      <p:ext uri="{BB962C8B-B14F-4D97-AF65-F5344CB8AC3E}">
        <p14:creationId xmlns:p14="http://schemas.microsoft.com/office/powerpoint/2010/main" val="2970527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Body Paragraphs</a:t>
            </a:r>
            <a:endParaRPr lang="en-CA" dirty="0"/>
          </a:p>
        </p:txBody>
      </p:sp>
      <p:sp>
        <p:nvSpPr>
          <p:cNvPr id="3" name="Content Placeholder 2"/>
          <p:cNvSpPr>
            <a:spLocks noGrp="1"/>
          </p:cNvSpPr>
          <p:nvPr>
            <p:ph idx="1"/>
          </p:nvPr>
        </p:nvSpPr>
        <p:spPr>
          <a:xfrm>
            <a:off x="838200" y="1825624"/>
            <a:ext cx="10515600" cy="4760913"/>
          </a:xfrm>
        </p:spPr>
        <p:txBody>
          <a:bodyPr>
            <a:normAutofit fontScale="92500" lnSpcReduction="20000"/>
          </a:bodyPr>
          <a:lstStyle/>
          <a:p>
            <a:r>
              <a:rPr lang="en-CA" dirty="0" smtClean="0"/>
              <a:t>You should start Body Paragraph #1 with a </a:t>
            </a:r>
            <a:r>
              <a:rPr lang="en-CA" i="1" dirty="0" smtClean="0"/>
              <a:t>topic sentence</a:t>
            </a:r>
            <a:r>
              <a:rPr lang="en-CA" dirty="0" smtClean="0"/>
              <a:t>.  </a:t>
            </a:r>
          </a:p>
          <a:p>
            <a:pPr lvl="1"/>
            <a:r>
              <a:rPr lang="en-CA" dirty="0" smtClean="0"/>
              <a:t>For example: When you use children as soldiers, you take away their childhood as their experiences affect them mentally, physically and emotionally for the rest of their lives.</a:t>
            </a:r>
          </a:p>
          <a:p>
            <a:r>
              <a:rPr lang="en-CA" dirty="0" smtClean="0"/>
              <a:t>Each body paragraph should have three (3) </a:t>
            </a:r>
            <a:r>
              <a:rPr lang="en-CA" i="1" dirty="0" smtClean="0"/>
              <a:t>recognizes</a:t>
            </a:r>
            <a:r>
              <a:rPr lang="en-CA" dirty="0" smtClean="0"/>
              <a:t> and a </a:t>
            </a:r>
            <a:r>
              <a:rPr lang="en-CA" i="1" dirty="0" smtClean="0"/>
              <a:t>reflect</a:t>
            </a:r>
            <a:r>
              <a:rPr lang="en-CA" dirty="0" smtClean="0"/>
              <a:t> which provides examples/details that explain your recognize.</a:t>
            </a:r>
          </a:p>
          <a:p>
            <a:r>
              <a:rPr lang="en-CA" dirty="0" smtClean="0"/>
              <a:t>Recognize #1: Children suffer severe mental anguish due to their experiences as soldiers.</a:t>
            </a:r>
          </a:p>
          <a:p>
            <a:r>
              <a:rPr lang="en-CA" dirty="0" smtClean="0"/>
              <a:t>Reflect #1: They will often have nightmares that haunt their dreams about the crimes they have committed or the atrocities they have witnessed.  “…I tried to think about my new life in New York City, where I had been for over a month.  But my mind wandered…We were on our way to attack a small town…We opened fire until the last living being in the group fell to the ground” (</a:t>
            </a:r>
            <a:r>
              <a:rPr lang="en-CA" dirty="0" err="1" smtClean="0"/>
              <a:t>Beah</a:t>
            </a:r>
            <a:r>
              <a:rPr lang="en-CA" dirty="0" smtClean="0"/>
              <a:t>, 19).  These sorts of memories haunt children for the rest of their lives…</a:t>
            </a:r>
            <a:endParaRPr lang="en-CA" dirty="0"/>
          </a:p>
        </p:txBody>
      </p:sp>
    </p:spTree>
    <p:extLst>
      <p:ext uri="{BB962C8B-B14F-4D97-AF65-F5344CB8AC3E}">
        <p14:creationId xmlns:p14="http://schemas.microsoft.com/office/powerpoint/2010/main" val="4207912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Conclusion</a:t>
            </a:r>
            <a:endParaRPr lang="en-CA" dirty="0"/>
          </a:p>
        </p:txBody>
      </p:sp>
      <p:sp>
        <p:nvSpPr>
          <p:cNvPr id="3" name="Content Placeholder 2"/>
          <p:cNvSpPr>
            <a:spLocks noGrp="1"/>
          </p:cNvSpPr>
          <p:nvPr>
            <p:ph idx="1"/>
          </p:nvPr>
        </p:nvSpPr>
        <p:spPr/>
        <p:txBody>
          <a:bodyPr/>
          <a:lstStyle/>
          <a:p>
            <a:r>
              <a:rPr lang="en-CA" dirty="0" smtClean="0"/>
              <a:t>Summarize your points.</a:t>
            </a:r>
          </a:p>
          <a:p>
            <a:r>
              <a:rPr lang="en-CA" dirty="0" smtClean="0"/>
              <a:t>Leave the reader with something to think about.</a:t>
            </a:r>
          </a:p>
          <a:p>
            <a:r>
              <a:rPr lang="en-CA" dirty="0" smtClean="0"/>
              <a:t>Thank the reader for considering your ideas.</a:t>
            </a:r>
          </a:p>
          <a:p>
            <a:r>
              <a:rPr lang="en-CA" dirty="0" smtClean="0"/>
              <a:t>Sign your name.</a:t>
            </a:r>
            <a:endParaRPr lang="en-CA" dirty="0"/>
          </a:p>
        </p:txBody>
      </p:sp>
    </p:spTree>
    <p:extLst>
      <p:ext uri="{BB962C8B-B14F-4D97-AF65-F5344CB8AC3E}">
        <p14:creationId xmlns:p14="http://schemas.microsoft.com/office/powerpoint/2010/main" val="3332366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Rough Draft Editing </a:t>
            </a:r>
            <a:r>
              <a:rPr lang="en-CA" dirty="0" smtClean="0"/>
              <a:t>Task:</a:t>
            </a:r>
            <a:endParaRPr lang="en-CA" dirty="0"/>
          </a:p>
        </p:txBody>
      </p:sp>
      <p:sp>
        <p:nvSpPr>
          <p:cNvPr id="3" name="Content Placeholder 2"/>
          <p:cNvSpPr>
            <a:spLocks noGrp="1"/>
          </p:cNvSpPr>
          <p:nvPr>
            <p:ph idx="1"/>
          </p:nvPr>
        </p:nvSpPr>
        <p:spPr>
          <a:xfrm>
            <a:off x="838200" y="1825625"/>
            <a:ext cx="10515600" cy="4652448"/>
          </a:xfrm>
        </p:spPr>
        <p:txBody>
          <a:bodyPr>
            <a:normAutofit/>
          </a:bodyPr>
          <a:lstStyle/>
          <a:p>
            <a:r>
              <a:rPr lang="en-CA" dirty="0" smtClean="0"/>
              <a:t>Choose </a:t>
            </a:r>
            <a:r>
              <a:rPr lang="en-CA" b="1" u="sng" dirty="0" smtClean="0"/>
              <a:t>one body paragraph </a:t>
            </a:r>
            <a:r>
              <a:rPr lang="en-CA" dirty="0" smtClean="0"/>
              <a:t>and create a </a:t>
            </a:r>
            <a:r>
              <a:rPr lang="en-CA" i="1" dirty="0" smtClean="0"/>
              <a:t>visual paragraph </a:t>
            </a:r>
            <a:r>
              <a:rPr lang="en-CA" dirty="0" smtClean="0"/>
              <a:t>using color coding to identify each section.</a:t>
            </a:r>
          </a:p>
          <a:p>
            <a:r>
              <a:rPr lang="en-CA" u="sng" dirty="0" smtClean="0"/>
              <a:t>Underline</a:t>
            </a:r>
            <a:r>
              <a:rPr lang="en-CA" dirty="0" smtClean="0"/>
              <a:t> all of the transition words you used in your essay.</a:t>
            </a:r>
          </a:p>
          <a:p>
            <a:r>
              <a:rPr lang="en-CA" dirty="0" smtClean="0"/>
              <a:t>Choose one quote that you used and did a really good job explaining.  Circle it.</a:t>
            </a:r>
          </a:p>
          <a:p>
            <a:r>
              <a:rPr lang="en-CA" dirty="0" smtClean="0"/>
              <a:t>Choose one quote that you think may need to be edited because the explanation lacks detail.  Put a star * beside it.</a:t>
            </a:r>
          </a:p>
          <a:p>
            <a:r>
              <a:rPr lang="en-CA" dirty="0" smtClean="0"/>
              <a:t>Circle any </a:t>
            </a:r>
            <a:r>
              <a:rPr lang="en-CA" i="1" dirty="0" smtClean="0"/>
              <a:t>vague</a:t>
            </a:r>
            <a:r>
              <a:rPr lang="en-CA" dirty="0" smtClean="0"/>
              <a:t> words: things, stuff, etc. </a:t>
            </a:r>
          </a:p>
          <a:p>
            <a:r>
              <a:rPr lang="en-CA" dirty="0" smtClean="0"/>
              <a:t>Highlight in </a:t>
            </a:r>
            <a:r>
              <a:rPr lang="en-CA" dirty="0"/>
              <a:t>yellow</a:t>
            </a:r>
            <a:r>
              <a:rPr lang="en-CA" dirty="0" smtClean="0"/>
              <a:t>, 5 words that are misspelled OR 5 sentences that are fragmented, or run-on sentences.</a:t>
            </a:r>
          </a:p>
          <a:p>
            <a:endParaRPr lang="en-CA" dirty="0"/>
          </a:p>
        </p:txBody>
      </p:sp>
      <p:sp>
        <p:nvSpPr>
          <p:cNvPr id="4" name="Oval 3"/>
          <p:cNvSpPr/>
          <p:nvPr/>
        </p:nvSpPr>
        <p:spPr>
          <a:xfrm>
            <a:off x="1094704" y="3657600"/>
            <a:ext cx="1326524" cy="37348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Oval 4"/>
          <p:cNvSpPr/>
          <p:nvPr/>
        </p:nvSpPr>
        <p:spPr>
          <a:xfrm>
            <a:off x="4597758" y="5048518"/>
            <a:ext cx="965915" cy="450761"/>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Oval 5"/>
          <p:cNvSpPr/>
          <p:nvPr/>
        </p:nvSpPr>
        <p:spPr>
          <a:xfrm>
            <a:off x="5613042" y="5048517"/>
            <a:ext cx="826395" cy="450761"/>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261496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MLA Formatting</a:t>
            </a:r>
            <a:endParaRPr lang="en-CA" dirty="0"/>
          </a:p>
        </p:txBody>
      </p:sp>
      <p:sp>
        <p:nvSpPr>
          <p:cNvPr id="3" name="Content Placeholder 2"/>
          <p:cNvSpPr>
            <a:spLocks noGrp="1"/>
          </p:cNvSpPr>
          <p:nvPr>
            <p:ph idx="1"/>
          </p:nvPr>
        </p:nvSpPr>
        <p:spPr/>
        <p:txBody>
          <a:bodyPr/>
          <a:lstStyle/>
          <a:p>
            <a:r>
              <a:rPr lang="en-CA" dirty="0" smtClean="0"/>
              <a:t>Essay should be double-spaced.</a:t>
            </a:r>
          </a:p>
          <a:p>
            <a:r>
              <a:rPr lang="en-CA" dirty="0" smtClean="0"/>
              <a:t>Margins set to 2.54cm or 1” on all sides.</a:t>
            </a:r>
          </a:p>
          <a:p>
            <a:r>
              <a:rPr lang="en-CA" dirty="0" smtClean="0"/>
              <a:t>Titles of novels should be in </a:t>
            </a:r>
            <a:r>
              <a:rPr lang="en-CA" i="1" dirty="0" smtClean="0"/>
              <a:t>italics</a:t>
            </a:r>
            <a:r>
              <a:rPr lang="en-CA" dirty="0" smtClean="0"/>
              <a:t> or </a:t>
            </a:r>
            <a:r>
              <a:rPr lang="en-CA" u="sng" dirty="0" smtClean="0"/>
              <a:t>underlined</a:t>
            </a:r>
            <a:r>
              <a:rPr lang="en-CA" dirty="0" smtClean="0"/>
              <a:t> – not both!</a:t>
            </a:r>
          </a:p>
          <a:p>
            <a:r>
              <a:rPr lang="en-CA" dirty="0" smtClean="0"/>
              <a:t>Titles of articles should be in “quotation marks”.</a:t>
            </a:r>
          </a:p>
          <a:p>
            <a:r>
              <a:rPr lang="en-CA" dirty="0" smtClean="0"/>
              <a:t>All quotes are to be </a:t>
            </a:r>
            <a:r>
              <a:rPr lang="en-CA" b="1" u="sng" dirty="0" smtClean="0"/>
              <a:t>cited</a:t>
            </a:r>
            <a:r>
              <a:rPr lang="en-CA" dirty="0" smtClean="0"/>
              <a:t> using either the last name of the </a:t>
            </a:r>
            <a:r>
              <a:rPr lang="en-CA" dirty="0" smtClean="0"/>
              <a:t>author (if available) or the title of th</a:t>
            </a:r>
            <a:r>
              <a:rPr lang="en-CA" dirty="0" smtClean="0"/>
              <a:t>e article</a:t>
            </a:r>
            <a:r>
              <a:rPr lang="en-CA" dirty="0" smtClean="0"/>
              <a:t>:</a:t>
            </a:r>
            <a:endParaRPr lang="en-CA" dirty="0" smtClean="0"/>
          </a:p>
          <a:p>
            <a:pPr lvl="1"/>
            <a:r>
              <a:rPr lang="en-CA" dirty="0" smtClean="0"/>
              <a:t>“One of UNICEF’s big challenges is providing opportunities…” </a:t>
            </a:r>
            <a:r>
              <a:rPr lang="en-CA" dirty="0"/>
              <a:t>(“Child soldiers continue the battle in Sudan”)</a:t>
            </a:r>
            <a:endParaRPr lang="en-CA" dirty="0" smtClean="0"/>
          </a:p>
          <a:p>
            <a:pPr lvl="1"/>
            <a:r>
              <a:rPr lang="en-CA" dirty="0" smtClean="0"/>
              <a:t>“</a:t>
            </a:r>
            <a:r>
              <a:rPr lang="en-CA" dirty="0"/>
              <a:t>But my mind wandered…We were on our way to attack a small town</a:t>
            </a:r>
            <a:r>
              <a:rPr lang="en-CA" dirty="0" smtClean="0"/>
              <a:t>…” (</a:t>
            </a:r>
            <a:r>
              <a:rPr lang="en-CA" dirty="0" err="1" smtClean="0"/>
              <a:t>Beah</a:t>
            </a:r>
            <a:r>
              <a:rPr lang="en-CA" dirty="0" smtClean="0"/>
              <a:t>, 19)</a:t>
            </a:r>
            <a:endParaRPr lang="en-CA" dirty="0"/>
          </a:p>
        </p:txBody>
      </p:sp>
    </p:spTree>
    <p:extLst>
      <p:ext uri="{BB962C8B-B14F-4D97-AF65-F5344CB8AC3E}">
        <p14:creationId xmlns:p14="http://schemas.microsoft.com/office/powerpoint/2010/main" val="3163255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MLA Works Cited Page</a:t>
            </a:r>
            <a:endParaRPr lang="en-CA" dirty="0"/>
          </a:p>
        </p:txBody>
      </p:sp>
      <p:sp>
        <p:nvSpPr>
          <p:cNvPr id="3" name="Content Placeholder 2"/>
          <p:cNvSpPr>
            <a:spLocks noGrp="1"/>
          </p:cNvSpPr>
          <p:nvPr>
            <p:ph idx="1"/>
          </p:nvPr>
        </p:nvSpPr>
        <p:spPr/>
        <p:txBody>
          <a:bodyPr/>
          <a:lstStyle/>
          <a:p>
            <a:r>
              <a:rPr lang="en-CA" dirty="0" smtClean="0"/>
              <a:t>On a separate page, that you will attach to your letter, you will create a Works Cited page.</a:t>
            </a:r>
          </a:p>
          <a:p>
            <a:r>
              <a:rPr lang="en-CA" dirty="0" smtClean="0"/>
              <a:t>References should be listed in alphabetical order.</a:t>
            </a:r>
          </a:p>
          <a:p>
            <a:r>
              <a:rPr lang="en-CA" dirty="0" smtClean="0"/>
              <a:t>Only reference books and articles that you actually quoted in your letter.</a:t>
            </a:r>
          </a:p>
          <a:p>
            <a:r>
              <a:rPr lang="en-CA" dirty="0" smtClean="0"/>
              <a:t>The words: </a:t>
            </a:r>
            <a:r>
              <a:rPr lang="en-CA" b="1" dirty="0" smtClean="0"/>
              <a:t>Works Cited </a:t>
            </a:r>
            <a:r>
              <a:rPr lang="en-CA" dirty="0" smtClean="0"/>
              <a:t>should be in the center of the page.</a:t>
            </a:r>
          </a:p>
          <a:p>
            <a:endParaRPr lang="en-CA" dirty="0" smtClean="0"/>
          </a:p>
        </p:txBody>
      </p:sp>
    </p:spTree>
    <p:extLst>
      <p:ext uri="{BB962C8B-B14F-4D97-AF65-F5344CB8AC3E}">
        <p14:creationId xmlns:p14="http://schemas.microsoft.com/office/powerpoint/2010/main" val="1902620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Works we used…</a:t>
            </a:r>
            <a:endParaRPr lang="en-CA" dirty="0"/>
          </a:p>
        </p:txBody>
      </p:sp>
      <p:sp>
        <p:nvSpPr>
          <p:cNvPr id="3" name="Content Placeholder 2"/>
          <p:cNvSpPr>
            <a:spLocks noGrp="1"/>
          </p:cNvSpPr>
          <p:nvPr>
            <p:ph idx="1"/>
          </p:nvPr>
        </p:nvSpPr>
        <p:spPr/>
        <p:txBody>
          <a:bodyPr/>
          <a:lstStyle/>
          <a:p>
            <a:r>
              <a:rPr lang="en-CA" dirty="0" err="1" smtClean="0"/>
              <a:t>Beah</a:t>
            </a:r>
            <a:r>
              <a:rPr lang="en-CA" dirty="0" smtClean="0"/>
              <a:t>, Ishmael.  </a:t>
            </a:r>
            <a:r>
              <a:rPr lang="en-CA" u="sng" dirty="0" smtClean="0"/>
              <a:t>A Long Way Gone</a:t>
            </a:r>
            <a:r>
              <a:rPr lang="en-CA" dirty="0" smtClean="0"/>
              <a:t>.  Douglas &amp; McIntyre, 2008.</a:t>
            </a:r>
          </a:p>
          <a:p>
            <a:r>
              <a:rPr lang="en-CA" dirty="0" smtClean="0"/>
              <a:t>“Child soldiers continue the battle in Sudan”.  </a:t>
            </a:r>
            <a:r>
              <a:rPr lang="en-CA" dirty="0" err="1" smtClean="0"/>
              <a:t>Lateline</a:t>
            </a:r>
            <a:r>
              <a:rPr lang="en-CA" dirty="0" smtClean="0"/>
              <a:t> Australian Broadcasting Corporation, July 18, 2001.  Web.</a:t>
            </a:r>
          </a:p>
          <a:p>
            <a:r>
              <a:rPr lang="en-CA" dirty="0" smtClean="0"/>
              <a:t>Green</a:t>
            </a:r>
            <a:r>
              <a:rPr lang="en-CA" dirty="0"/>
              <a:t>, Andrew.  “Returning Sudanese Child Soldiers Their Childhood”.  Inter Press Service, April 15, 2012.  Web</a:t>
            </a:r>
            <a:r>
              <a:rPr lang="en-CA" dirty="0" smtClean="0"/>
              <a:t>.</a:t>
            </a:r>
          </a:p>
          <a:p>
            <a:r>
              <a:rPr lang="en-CA" dirty="0" smtClean="0"/>
              <a:t>“South Sudan: Child Soldiers Thrust into Battle”.  Human Rights Watch, August 20, 2014.  Web.</a:t>
            </a:r>
          </a:p>
        </p:txBody>
      </p:sp>
    </p:spTree>
    <p:extLst>
      <p:ext uri="{BB962C8B-B14F-4D97-AF65-F5344CB8AC3E}">
        <p14:creationId xmlns:p14="http://schemas.microsoft.com/office/powerpoint/2010/main" val="32416907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837</TotalTime>
  <Words>1242</Words>
  <Application>Microsoft Office PowerPoint</Application>
  <PresentationFormat>Widescreen</PresentationFormat>
  <Paragraphs>80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Formal Letter</vt:lpstr>
      <vt:lpstr>Introduction</vt:lpstr>
      <vt:lpstr>Introduction</vt:lpstr>
      <vt:lpstr>Body Paragraphs</vt:lpstr>
      <vt:lpstr>Conclusion</vt:lpstr>
      <vt:lpstr>Rough Draft Editing Task:</vt:lpstr>
      <vt:lpstr>MLA Formatting</vt:lpstr>
      <vt:lpstr>MLA Works Cited Page</vt:lpstr>
      <vt:lpstr>Works we used…</vt:lpstr>
      <vt:lpstr>Final Draft Checklist</vt:lpstr>
      <vt:lpstr>Reflection Questions:</vt:lpstr>
      <vt:lpstr>Final Draft Due: Wednesday, December 7</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Formal Letter</dc:title>
  <dc:creator>User</dc:creator>
  <cp:lastModifiedBy>User</cp:lastModifiedBy>
  <cp:revision>21</cp:revision>
  <dcterms:created xsi:type="dcterms:W3CDTF">2016-11-14T16:44:15Z</dcterms:created>
  <dcterms:modified xsi:type="dcterms:W3CDTF">2016-12-02T13:04:22Z</dcterms:modified>
</cp:coreProperties>
</file>