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65" r:id="rId4"/>
    <p:sldId id="266" r:id="rId5"/>
    <p:sldId id="267" r:id="rId6"/>
    <p:sldId id="268" r:id="rId7"/>
    <p:sldId id="269" r:id="rId8"/>
    <p:sldId id="270" r:id="rId9"/>
    <p:sldId id="271" r:id="rId10"/>
    <p:sldId id="259" r:id="rId11"/>
    <p:sldId id="272" r:id="rId12"/>
    <p:sldId id="258" r:id="rId13"/>
    <p:sldId id="263"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5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786AE88-C8B5-4D07-ADF0-0241FA5DE907}" type="datetimeFigureOut">
              <a:rPr lang="en-CA" smtClean="0"/>
              <a:t>2016-10-11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6F8ABA-1AAB-454A-BCB1-30061B68B210}" type="slidenum">
              <a:rPr lang="en-CA" smtClean="0"/>
              <a:t>‹#›</a:t>
            </a:fld>
            <a:endParaRPr lang="en-CA"/>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86AE88-C8B5-4D07-ADF0-0241FA5DE907}" type="datetimeFigureOut">
              <a:rPr lang="en-CA" smtClean="0"/>
              <a:t>2016-10-11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86AE88-C8B5-4D07-ADF0-0241FA5DE907}" type="datetimeFigureOut">
              <a:rPr lang="en-CA" smtClean="0"/>
              <a:t>2016-10-11</a:t>
            </a:fld>
            <a:endParaRPr lang="en-CA"/>
          </a:p>
        </p:txBody>
      </p:sp>
      <p:sp>
        <p:nvSpPr>
          <p:cNvPr id="5" name="Footer Placeholder 4"/>
          <p:cNvSpPr>
            <a:spLocks noGrp="1"/>
          </p:cNvSpPr>
          <p:nvPr>
            <p:ph type="ftr" sz="quarter" idx="11"/>
          </p:nvPr>
        </p:nvSpPr>
        <p:spPr>
          <a:xfrm>
            <a:off x="3520796" y="6377460"/>
            <a:ext cx="5115205" cy="365125"/>
          </a:xfrm>
        </p:spPr>
        <p:txBody>
          <a:bodyPr/>
          <a:lstStyle/>
          <a:p>
            <a:endParaRPr lang="en-CA"/>
          </a:p>
        </p:txBody>
      </p:sp>
      <p:sp>
        <p:nvSpPr>
          <p:cNvPr id="6" name="Slide Number Placeholder 5"/>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86AE88-C8B5-4D07-ADF0-0241FA5DE907}" type="datetimeFigureOut">
              <a:rPr lang="en-CA" smtClean="0"/>
              <a:t>2016-10-11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86AE88-C8B5-4D07-ADF0-0241FA5DE907}" type="datetimeFigureOut">
              <a:rPr lang="en-CA" smtClean="0"/>
              <a:t>2016-10-11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6F8ABA-1AAB-454A-BCB1-30061B68B210}"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86AE88-C8B5-4D07-ADF0-0241FA5DE907}" type="datetimeFigureOut">
              <a:rPr lang="en-CA" smtClean="0"/>
              <a:t>2016-10-11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86AE88-C8B5-4D07-ADF0-0241FA5DE907}" type="datetimeFigureOut">
              <a:rPr lang="en-CA" smtClean="0"/>
              <a:t>2016-10-11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86AE88-C8B5-4D07-ADF0-0241FA5DE907}" type="datetimeFigureOut">
              <a:rPr lang="en-CA" smtClean="0"/>
              <a:t>2016-10-11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86AE88-C8B5-4D07-ADF0-0241FA5DE907}" type="datetimeFigureOut">
              <a:rPr lang="en-CA" smtClean="0"/>
              <a:t>2016-10-11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F6F8ABA-1AAB-454A-BCB1-30061B68B21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786AE88-C8B5-4D07-ADF0-0241FA5DE907}" type="datetimeFigureOut">
              <a:rPr lang="en-CA" smtClean="0"/>
              <a:t>2016-10-11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6F8ABA-1AAB-454A-BCB1-30061B68B210}" type="slidenum">
              <a:rPr lang="en-CA" smtClean="0"/>
              <a:t>‹#›</a:t>
            </a:fld>
            <a:endParaRPr lang="en-CA"/>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2786AE88-C8B5-4D07-ADF0-0241FA5DE907}" type="datetimeFigureOut">
              <a:rPr lang="en-CA" smtClean="0"/>
              <a:t>2016-10-11</a:t>
            </a:fld>
            <a:endParaRPr lang="en-CA"/>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CA"/>
          </a:p>
        </p:txBody>
      </p:sp>
      <p:sp>
        <p:nvSpPr>
          <p:cNvPr id="7" name="Slide Number Placeholder 6"/>
          <p:cNvSpPr>
            <a:spLocks noGrp="1"/>
          </p:cNvSpPr>
          <p:nvPr>
            <p:ph type="sldNum" sz="quarter" idx="12"/>
          </p:nvPr>
        </p:nvSpPr>
        <p:spPr>
          <a:xfrm>
            <a:off x="11119104" y="1170432"/>
            <a:ext cx="978485" cy="201168"/>
          </a:xfrm>
        </p:spPr>
        <p:txBody>
          <a:bodyPr/>
          <a:lstStyle/>
          <a:p>
            <a:fld id="{1F6F8ABA-1AAB-454A-BCB1-30061B68B210}"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786AE88-C8B5-4D07-ADF0-0241FA5DE907}" type="datetimeFigureOut">
              <a:rPr lang="en-CA" smtClean="0"/>
              <a:t>2016-10-11</a:t>
            </a:fld>
            <a:endParaRPr lang="en-CA"/>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CA"/>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1F6F8ABA-1AAB-454A-BCB1-30061B68B210}"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hildsoldiers.or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hildsoldiers.or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hitepinepictures.com/wp-content/uploads/2013/10/812__640x265_wpp_signature_titles_flight_like_soldiers_noidf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598"/>
            <a:ext cx="12192000" cy="5144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75763" y="3613426"/>
            <a:ext cx="10769600" cy="1673352"/>
          </a:xfrm>
        </p:spPr>
        <p:txBody>
          <a:bodyPr/>
          <a:lstStyle/>
          <a:p>
            <a:r>
              <a:rPr lang="en-CA" dirty="0" smtClean="0">
                <a:solidFill>
                  <a:schemeClr val="bg1"/>
                </a:solidFill>
              </a:rPr>
              <a:t>Fight Like Soldiers, Die Like Children</a:t>
            </a:r>
            <a:endParaRPr lang="en-CA" dirty="0">
              <a:solidFill>
                <a:schemeClr val="bg1"/>
              </a:solidFill>
            </a:endParaRPr>
          </a:p>
        </p:txBody>
      </p:sp>
      <p:sp>
        <p:nvSpPr>
          <p:cNvPr id="3" name="Subtitle 2"/>
          <p:cNvSpPr>
            <a:spLocks noGrp="1"/>
          </p:cNvSpPr>
          <p:nvPr>
            <p:ph type="subTitle" idx="1"/>
          </p:nvPr>
        </p:nvSpPr>
        <p:spPr>
          <a:xfrm>
            <a:off x="965916" y="4031087"/>
            <a:ext cx="10769600" cy="1499616"/>
          </a:xfrm>
        </p:spPr>
        <p:txBody>
          <a:bodyPr/>
          <a:lstStyle/>
          <a:p>
            <a:r>
              <a:rPr lang="en-CA" dirty="0" smtClean="0"/>
              <a:t>A Documentary </a:t>
            </a:r>
            <a:r>
              <a:rPr lang="en-CA" dirty="0"/>
              <a:t>by Lt. General </a:t>
            </a:r>
            <a:r>
              <a:rPr lang="en-CA" dirty="0" err="1"/>
              <a:t>Roméo</a:t>
            </a:r>
            <a:r>
              <a:rPr lang="en-CA" dirty="0"/>
              <a:t> </a:t>
            </a:r>
            <a:r>
              <a:rPr lang="en-CA" dirty="0" err="1"/>
              <a:t>Dallaire</a:t>
            </a:r>
            <a:r>
              <a:rPr lang="en-CA" dirty="0"/>
              <a:t> </a:t>
            </a:r>
          </a:p>
        </p:txBody>
      </p:sp>
    </p:spTree>
    <p:extLst>
      <p:ext uri="{BB962C8B-B14F-4D97-AF65-F5344CB8AC3E}">
        <p14:creationId xmlns:p14="http://schemas.microsoft.com/office/powerpoint/2010/main" val="313330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Where is </a:t>
            </a:r>
            <a:r>
              <a:rPr lang="en-CA" dirty="0" err="1" smtClean="0"/>
              <a:t>Dallaire</a:t>
            </a:r>
            <a:r>
              <a:rPr lang="en-CA" dirty="0" smtClean="0"/>
              <a:t> Now?</a:t>
            </a:r>
            <a:endParaRPr lang="en-CA" dirty="0"/>
          </a:p>
        </p:txBody>
      </p:sp>
      <p:sp>
        <p:nvSpPr>
          <p:cNvPr id="3" name="Content Placeholder 2"/>
          <p:cNvSpPr>
            <a:spLocks noGrp="1"/>
          </p:cNvSpPr>
          <p:nvPr>
            <p:ph idx="1"/>
          </p:nvPr>
        </p:nvSpPr>
        <p:spPr/>
        <p:txBody>
          <a:bodyPr/>
          <a:lstStyle/>
          <a:p>
            <a:r>
              <a:rPr lang="en-CA" dirty="0" smtClean="0"/>
              <a:t>At age 70, he continues to fight for his cause.</a:t>
            </a:r>
          </a:p>
          <a:p>
            <a:pPr marL="118872" indent="0">
              <a:buNone/>
            </a:pPr>
            <a:endParaRPr lang="en-CA" dirty="0" smtClean="0"/>
          </a:p>
          <a:p>
            <a:r>
              <a:rPr lang="en-CA" dirty="0" err="1" smtClean="0"/>
              <a:t>Dallaire</a:t>
            </a:r>
            <a:r>
              <a:rPr lang="en-CA" dirty="0" smtClean="0"/>
              <a:t> </a:t>
            </a:r>
            <a:r>
              <a:rPr lang="en-CA" dirty="0"/>
              <a:t>said his mission to understand and change the plight of child soldiers helped pull him out of the emotional </a:t>
            </a:r>
            <a:r>
              <a:rPr lang="en-CA" dirty="0" smtClean="0"/>
              <a:t>chaos </a:t>
            </a:r>
            <a:r>
              <a:rPr lang="en-CA" dirty="0"/>
              <a:t>that overwhelmed him after his tragic and failed peacekeeping mission in Rwanda in 1993 and 1994</a:t>
            </a:r>
            <a:r>
              <a:rPr lang="en-CA" dirty="0" smtClean="0"/>
              <a:t>.</a:t>
            </a:r>
          </a:p>
          <a:p>
            <a:pPr marL="118872" indent="0">
              <a:buNone/>
            </a:pPr>
            <a:endParaRPr lang="en-CA" dirty="0" smtClean="0"/>
          </a:p>
          <a:p>
            <a:r>
              <a:rPr lang="en-CA" dirty="0"/>
              <a:t>The opportunity to speak about war-affected children has given him a reason to live, and something worth fighting for.</a:t>
            </a:r>
          </a:p>
        </p:txBody>
      </p:sp>
    </p:spTree>
    <p:extLst>
      <p:ext uri="{BB962C8B-B14F-4D97-AF65-F5344CB8AC3E}">
        <p14:creationId xmlns:p14="http://schemas.microsoft.com/office/powerpoint/2010/main" val="2634173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Can We Help?</a:t>
            </a:r>
            <a:endParaRPr lang="en-CA" dirty="0"/>
          </a:p>
        </p:txBody>
      </p:sp>
      <p:sp>
        <p:nvSpPr>
          <p:cNvPr id="3" name="Content Placeholder 2"/>
          <p:cNvSpPr>
            <a:spLocks noGrp="1"/>
          </p:cNvSpPr>
          <p:nvPr>
            <p:ph idx="1"/>
          </p:nvPr>
        </p:nvSpPr>
        <p:spPr>
          <a:xfrm>
            <a:off x="609600" y="1775192"/>
            <a:ext cx="5546501" cy="4625609"/>
          </a:xfrm>
        </p:spPr>
        <p:txBody>
          <a:bodyPr>
            <a:normAutofit fontScale="70000" lnSpcReduction="20000"/>
          </a:bodyPr>
          <a:lstStyle/>
          <a:p>
            <a:pPr fontAlgn="base"/>
            <a:r>
              <a:rPr lang="en-CA" sz="3400" dirty="0" err="1"/>
              <a:t>Dallaire</a:t>
            </a:r>
            <a:r>
              <a:rPr lang="en-CA" sz="3400" dirty="0"/>
              <a:t> said he feels a sense of optimism when he looks at the generation of kids in schools these days. “They have no sense of ‘the other.’ Through the Web the youth have become aware of the world, they are not afraid of multi-ethnicity, human rights, they can grasp grand concepts</a:t>
            </a:r>
            <a:r>
              <a:rPr lang="en-CA" sz="3400" dirty="0" smtClean="0"/>
              <a:t>.”</a:t>
            </a:r>
          </a:p>
          <a:p>
            <a:pPr marL="118872" indent="0" fontAlgn="base">
              <a:buNone/>
            </a:pPr>
            <a:endParaRPr lang="en-CA" sz="3400" dirty="0"/>
          </a:p>
          <a:p>
            <a:pPr fontAlgn="base"/>
            <a:r>
              <a:rPr lang="en-CA" sz="3400" dirty="0"/>
              <a:t>He believes that if kids across Canada — at an elementary or high school level, and at the university level — mobilized through social networks, they could make direct connections with youth in conflict zones.</a:t>
            </a:r>
          </a:p>
          <a:p>
            <a:endParaRPr lang="en-C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596" y="1798145"/>
            <a:ext cx="4761410" cy="303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7596" y="5017286"/>
            <a:ext cx="3607409" cy="140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46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62500" lnSpcReduction="20000"/>
          </a:bodyPr>
          <a:lstStyle/>
          <a:p>
            <a:r>
              <a:rPr lang="en-CA" sz="3800" dirty="0" err="1"/>
              <a:t>Dallaire</a:t>
            </a:r>
            <a:r>
              <a:rPr lang="en-CA" sz="3800" dirty="0"/>
              <a:t> still seethes with rage at the helplessness he felt two decades ago when he saw child soldiers in action in Rwanda, “the living souls … who have been influenced to commit such horrific acts … and the adults that directed them</a:t>
            </a:r>
            <a:r>
              <a:rPr lang="en-CA" sz="3800" dirty="0" smtClean="0"/>
              <a:t>.”</a:t>
            </a:r>
          </a:p>
          <a:p>
            <a:pPr marL="118872" indent="0">
              <a:buNone/>
            </a:pPr>
            <a:endParaRPr lang="en-CA" sz="3800" dirty="0" smtClean="0"/>
          </a:p>
          <a:p>
            <a:pPr fontAlgn="base"/>
            <a:r>
              <a:rPr lang="en-CA" sz="3800" dirty="0"/>
              <a:t>“Go and get your boots dirty,” he said. “Be part of the solution</a:t>
            </a:r>
            <a:r>
              <a:rPr lang="en-CA" sz="3800" dirty="0" smtClean="0"/>
              <a:t>.”</a:t>
            </a:r>
          </a:p>
          <a:p>
            <a:pPr marL="118872" indent="0" fontAlgn="base">
              <a:buNone/>
            </a:pPr>
            <a:endParaRPr lang="en-CA" sz="3800" dirty="0"/>
          </a:p>
          <a:p>
            <a:pPr fontAlgn="base"/>
            <a:r>
              <a:rPr lang="en-CA" sz="3800" dirty="0" smtClean="0"/>
              <a:t>“</a:t>
            </a:r>
            <a:r>
              <a:rPr lang="en-CA" sz="3800" dirty="0"/>
              <a:t>Why are those kids not as human as us?” he asked. “If they are as human as us, then why aren’t we intervening</a:t>
            </a:r>
            <a:r>
              <a:rPr lang="en-CA" sz="3800" dirty="0" smtClean="0"/>
              <a:t>?”</a:t>
            </a:r>
          </a:p>
          <a:p>
            <a:pPr marL="118872" indent="0" fontAlgn="base">
              <a:buNone/>
            </a:pPr>
            <a:endParaRPr lang="en-CA" sz="3800" dirty="0"/>
          </a:p>
          <a:p>
            <a:pPr fontAlgn="base"/>
            <a:r>
              <a:rPr lang="en-CA" sz="3800" dirty="0" err="1"/>
              <a:t>Dallaire</a:t>
            </a:r>
            <a:r>
              <a:rPr lang="en-CA" sz="3800" dirty="0"/>
              <a:t> hopes his new book will reach young people and that they, in turn, will reach out “to help their peers in these countries.”</a:t>
            </a:r>
          </a:p>
          <a:p>
            <a:endParaRPr lang="en-CA" dirty="0"/>
          </a:p>
        </p:txBody>
      </p:sp>
      <p:sp>
        <p:nvSpPr>
          <p:cNvPr id="5" name="Text Placeholder 4"/>
          <p:cNvSpPr>
            <a:spLocks noGrp="1"/>
          </p:cNvSpPr>
          <p:nvPr>
            <p:ph type="body" sz="half" idx="2"/>
          </p:nvPr>
        </p:nvSpPr>
        <p:spPr/>
        <p:txBody>
          <a:bodyPr/>
          <a:lstStyle/>
          <a:p>
            <a:endParaRPr lang="en-C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26" y="2274194"/>
            <a:ext cx="4019376" cy="300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109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a:t>
            </a:r>
            <a:r>
              <a:rPr lang="en-CA" dirty="0"/>
              <a:t>O</a:t>
            </a:r>
            <a:r>
              <a:rPr lang="en-CA" dirty="0" smtClean="0"/>
              <a:t>ur Backyard!</a:t>
            </a:r>
            <a:endParaRPr lang="en-CA" dirty="0"/>
          </a:p>
        </p:txBody>
      </p:sp>
      <p:sp>
        <p:nvSpPr>
          <p:cNvPr id="3" name="Content Placeholder 2"/>
          <p:cNvSpPr>
            <a:spLocks noGrp="1"/>
          </p:cNvSpPr>
          <p:nvPr>
            <p:ph idx="1"/>
          </p:nvPr>
        </p:nvSpPr>
        <p:spPr>
          <a:xfrm>
            <a:off x="399245" y="1725769"/>
            <a:ext cx="6452315" cy="4642366"/>
          </a:xfrm>
        </p:spPr>
        <p:txBody>
          <a:bodyPr>
            <a:normAutofit fontScale="85000" lnSpcReduction="10000"/>
          </a:bodyPr>
          <a:lstStyle/>
          <a:p>
            <a:r>
              <a:rPr lang="en-CA" dirty="0"/>
              <a:t>The </a:t>
            </a:r>
            <a:r>
              <a:rPr lang="en-CA" dirty="0" err="1"/>
              <a:t>Roméo</a:t>
            </a:r>
            <a:r>
              <a:rPr lang="en-CA" dirty="0"/>
              <a:t> </a:t>
            </a:r>
            <a:r>
              <a:rPr lang="en-CA" dirty="0" err="1"/>
              <a:t>Dallaire</a:t>
            </a:r>
            <a:r>
              <a:rPr lang="en-CA" dirty="0"/>
              <a:t> Child Soldiers Initiative (the </a:t>
            </a:r>
            <a:r>
              <a:rPr lang="en-CA" dirty="0" err="1"/>
              <a:t>Dallaire</a:t>
            </a:r>
            <a:r>
              <a:rPr lang="en-CA" dirty="0"/>
              <a:t> Initiative) is a global partnership based at Dalhousie </a:t>
            </a:r>
            <a:r>
              <a:rPr lang="en-CA" dirty="0" smtClean="0"/>
              <a:t>University.</a:t>
            </a:r>
            <a:endParaRPr lang="en-CA" dirty="0"/>
          </a:p>
          <a:p>
            <a:endParaRPr lang="en-CA" dirty="0" smtClean="0"/>
          </a:p>
          <a:p>
            <a:r>
              <a:rPr lang="en-CA" dirty="0" smtClean="0"/>
              <a:t>Our </a:t>
            </a:r>
            <a:r>
              <a:rPr lang="en-CA" dirty="0"/>
              <a:t>mission is to progressively eradicate the use and recruitment of child soldiers through a security sector </a:t>
            </a:r>
            <a:r>
              <a:rPr lang="en-CA" dirty="0" smtClean="0"/>
              <a:t>approach.</a:t>
            </a:r>
            <a:endParaRPr lang="en-CA" dirty="0"/>
          </a:p>
          <a:p>
            <a:endParaRPr lang="en-CA" dirty="0" smtClean="0"/>
          </a:p>
          <a:p>
            <a:r>
              <a:rPr lang="en-CA" dirty="0" smtClean="0"/>
              <a:t>Our </a:t>
            </a:r>
            <a:r>
              <a:rPr lang="en-CA" dirty="0"/>
              <a:t>vision is a world where children are no longer recruited or used as weapons of war.</a:t>
            </a:r>
          </a:p>
        </p:txBody>
      </p:sp>
      <p:pic>
        <p:nvPicPr>
          <p:cNvPr id="2050" name="Picture 2" descr="Roméo Dallaire Child Soldiers Initiat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950" y="209617"/>
            <a:ext cx="580072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950" y="2395335"/>
            <a:ext cx="4165216" cy="297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02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While Watching the Documentary:</a:t>
            </a:r>
            <a:endParaRPr lang="en-CA" dirty="0"/>
          </a:p>
        </p:txBody>
      </p:sp>
      <p:sp>
        <p:nvSpPr>
          <p:cNvPr id="3" name="Content Placeholder 2"/>
          <p:cNvSpPr>
            <a:spLocks noGrp="1"/>
          </p:cNvSpPr>
          <p:nvPr>
            <p:ph idx="1"/>
          </p:nvPr>
        </p:nvSpPr>
        <p:spPr/>
        <p:txBody>
          <a:bodyPr>
            <a:normAutofit/>
          </a:bodyPr>
          <a:lstStyle/>
          <a:p>
            <a:r>
              <a:rPr lang="en-CA" dirty="0" smtClean="0"/>
              <a:t>Take notes on the documentary as you watch.  You will use these notes as evidence for your persuasive essay.</a:t>
            </a:r>
          </a:p>
          <a:p>
            <a:pPr marL="118872" indent="0">
              <a:buNone/>
            </a:pPr>
            <a:endParaRPr lang="en-CA" dirty="0" smtClean="0"/>
          </a:p>
          <a:p>
            <a:r>
              <a:rPr lang="en-CA" dirty="0" smtClean="0"/>
              <a:t>Think about the problems that come with using child soldiers:</a:t>
            </a:r>
          </a:p>
          <a:p>
            <a:pPr lvl="1"/>
            <a:r>
              <a:rPr lang="en-CA" dirty="0" smtClean="0"/>
              <a:t>To the child (mentally, emotionally, physically)</a:t>
            </a:r>
          </a:p>
          <a:p>
            <a:pPr lvl="1"/>
            <a:r>
              <a:rPr lang="en-CA" dirty="0" smtClean="0"/>
              <a:t>To the community (fear, suspicion, breakdown of tradition)</a:t>
            </a:r>
          </a:p>
          <a:p>
            <a:pPr lvl="1"/>
            <a:r>
              <a:rPr lang="en-CA" dirty="0" smtClean="0"/>
              <a:t>To the world (UN soldier missions, how </a:t>
            </a:r>
            <a:r>
              <a:rPr lang="en-CA" dirty="0" err="1" smtClean="0"/>
              <a:t>LGenDallaire</a:t>
            </a:r>
            <a:r>
              <a:rPr lang="en-CA" dirty="0" smtClean="0"/>
              <a:t> describes the impact on his mental state, non-profit groups </a:t>
            </a:r>
            <a:r>
              <a:rPr lang="en-CA" dirty="0"/>
              <a:t>c</a:t>
            </a:r>
            <a:r>
              <a:rPr lang="en-CA" dirty="0" smtClean="0"/>
              <a:t>ommitted to getting children out of this situation, impact on the rest of the world)</a:t>
            </a:r>
          </a:p>
        </p:txBody>
      </p:sp>
    </p:spTree>
    <p:extLst>
      <p:ext uri="{BB962C8B-B14F-4D97-AF65-F5344CB8AC3E}">
        <p14:creationId xmlns:p14="http://schemas.microsoft.com/office/powerpoint/2010/main" val="19385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Lt. General Romeo </a:t>
            </a:r>
            <a:r>
              <a:rPr lang="en-CA" dirty="0" err="1" smtClean="0"/>
              <a:t>Dallaire</a:t>
            </a:r>
            <a:r>
              <a:rPr lang="en-CA" dirty="0" smtClean="0"/>
              <a:t> </a:t>
            </a:r>
            <a:endParaRPr lang="en-CA" dirty="0"/>
          </a:p>
        </p:txBody>
      </p:sp>
      <p:sp>
        <p:nvSpPr>
          <p:cNvPr id="3" name="Content Placeholder 2"/>
          <p:cNvSpPr>
            <a:spLocks noGrp="1"/>
          </p:cNvSpPr>
          <p:nvPr>
            <p:ph idx="1"/>
          </p:nvPr>
        </p:nvSpPr>
        <p:spPr/>
        <p:txBody>
          <a:bodyPr/>
          <a:lstStyle/>
          <a:p>
            <a:r>
              <a:rPr lang="en-CA" b="1" dirty="0"/>
              <a:t>“Now is the time to take up the cause of the advancement of human rights </a:t>
            </a:r>
            <a:r>
              <a:rPr lang="en-CA" b="1" dirty="0" smtClean="0"/>
              <a:t>for </a:t>
            </a:r>
            <a:r>
              <a:rPr lang="en-CA" b="1" dirty="0"/>
              <a:t>all and the moment is yours to grasp.”</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871" y="2971799"/>
            <a:ext cx="5459506" cy="363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91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Peacekeeper and…</a:t>
            </a:r>
            <a:endParaRPr lang="en-CA" dirty="0"/>
          </a:p>
        </p:txBody>
      </p:sp>
      <p:sp>
        <p:nvSpPr>
          <p:cNvPr id="3" name="Content Placeholder 2"/>
          <p:cNvSpPr>
            <a:spLocks noGrp="1"/>
          </p:cNvSpPr>
          <p:nvPr>
            <p:ph idx="1"/>
          </p:nvPr>
        </p:nvSpPr>
        <p:spPr>
          <a:xfrm>
            <a:off x="5473520" y="1775192"/>
            <a:ext cx="6108879" cy="4625609"/>
          </a:xfrm>
        </p:spPr>
        <p:txBody>
          <a:bodyPr/>
          <a:lstStyle/>
          <a:p>
            <a:r>
              <a:rPr lang="en-CA" dirty="0" err="1" smtClean="0"/>
              <a:t>Roméo</a:t>
            </a:r>
            <a:r>
              <a:rPr lang="en-CA" dirty="0" smtClean="0"/>
              <a:t> </a:t>
            </a:r>
            <a:r>
              <a:rPr lang="en-CA" dirty="0" err="1" smtClean="0"/>
              <a:t>Dallaire</a:t>
            </a:r>
            <a:r>
              <a:rPr lang="en-CA" dirty="0" smtClean="0"/>
              <a:t> </a:t>
            </a:r>
            <a:r>
              <a:rPr lang="en-CA" dirty="0" smtClean="0"/>
              <a:t>was </a:t>
            </a:r>
            <a:r>
              <a:rPr lang="en-CA" dirty="0"/>
              <a:t>a Canadian Senator </a:t>
            </a:r>
            <a:r>
              <a:rPr lang="en-CA" dirty="0" smtClean="0"/>
              <a:t>(March </a:t>
            </a:r>
            <a:r>
              <a:rPr lang="en-CA" dirty="0"/>
              <a:t>24, </a:t>
            </a:r>
            <a:r>
              <a:rPr lang="en-CA" dirty="0" smtClean="0"/>
              <a:t>2005 - </a:t>
            </a:r>
            <a:r>
              <a:rPr lang="en-CA" dirty="0"/>
              <a:t>June 17, 2014</a:t>
            </a:r>
            <a:r>
              <a:rPr lang="en-CA" dirty="0" smtClean="0"/>
              <a:t> </a:t>
            </a:r>
            <a:r>
              <a:rPr lang="en-CA" dirty="0"/>
              <a:t>and a member of the Liberal Party of Canada) and retired Canadian Army Lieutenant-General.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5656" y="1632586"/>
            <a:ext cx="3357631" cy="470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996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Dallaire’s</a:t>
            </a:r>
            <a:r>
              <a:rPr lang="en-CA" dirty="0" smtClean="0"/>
              <a:t> Career</a:t>
            </a:r>
            <a:endParaRPr lang="en-CA" dirty="0"/>
          </a:p>
        </p:txBody>
      </p:sp>
      <p:sp>
        <p:nvSpPr>
          <p:cNvPr id="3" name="Content Placeholder 2"/>
          <p:cNvSpPr>
            <a:spLocks noGrp="1"/>
          </p:cNvSpPr>
          <p:nvPr>
            <p:ph idx="1"/>
          </p:nvPr>
        </p:nvSpPr>
        <p:spPr>
          <a:xfrm>
            <a:off x="609600" y="1775192"/>
            <a:ext cx="5031346" cy="4625609"/>
          </a:xfrm>
        </p:spPr>
        <p:txBody>
          <a:bodyPr>
            <a:normAutofit fontScale="92500" lnSpcReduction="10000"/>
          </a:bodyPr>
          <a:lstStyle/>
          <a:p>
            <a:r>
              <a:rPr lang="en-CA" dirty="0"/>
              <a:t>Throughout his distinguished military career, </a:t>
            </a:r>
            <a:r>
              <a:rPr lang="en-CA" dirty="0" err="1" smtClean="0"/>
              <a:t>LGenDallaire</a:t>
            </a:r>
            <a:r>
              <a:rPr lang="en-CA" dirty="0" smtClean="0"/>
              <a:t> </a:t>
            </a:r>
            <a:r>
              <a:rPr lang="en-CA" dirty="0"/>
              <a:t>served in staff, training, and command positions throughout North America, Europe, and Africa; rising in rank from Army Cadet in 1960 to Lieutenant-General in 1998.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542" y="1684784"/>
            <a:ext cx="3523982" cy="488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555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4309" y="194927"/>
            <a:ext cx="29146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dirty="0" err="1" smtClean="0"/>
              <a:t>Dallaire</a:t>
            </a:r>
            <a:r>
              <a:rPr lang="en-CA" dirty="0" smtClean="0"/>
              <a:t> in Rwanda</a:t>
            </a:r>
            <a:endParaRPr lang="en-CA" dirty="0"/>
          </a:p>
        </p:txBody>
      </p:sp>
      <p:sp>
        <p:nvSpPr>
          <p:cNvPr id="3" name="Content Placeholder 2"/>
          <p:cNvSpPr>
            <a:spLocks noGrp="1"/>
          </p:cNvSpPr>
          <p:nvPr>
            <p:ph idx="1"/>
          </p:nvPr>
        </p:nvSpPr>
        <p:spPr/>
        <p:txBody>
          <a:bodyPr>
            <a:normAutofit fontScale="92500" lnSpcReduction="20000"/>
          </a:bodyPr>
          <a:lstStyle/>
          <a:p>
            <a:r>
              <a:rPr lang="en-CA" dirty="0" err="1"/>
              <a:t>LGenDallaire</a:t>
            </a:r>
            <a:r>
              <a:rPr lang="en-CA" dirty="0"/>
              <a:t> was appointed Force Commander of the United Nations Assistance Mission in Rwanda (UNAMIR) prior to and during the 1994 genocide. </a:t>
            </a:r>
          </a:p>
          <a:p>
            <a:r>
              <a:rPr lang="en-CA" dirty="0" err="1"/>
              <a:t>LGenDallaire</a:t>
            </a:r>
            <a:r>
              <a:rPr lang="en-CA" dirty="0"/>
              <a:t> provided the United Nations with information about the planned massacre, which ultimately took more than 800,000 lives in less than 100 days. </a:t>
            </a:r>
          </a:p>
          <a:p>
            <a:r>
              <a:rPr lang="en-CA" dirty="0"/>
              <a:t>Permission to intervene was denied and the UN withdrew its peacekeeping forces.  </a:t>
            </a:r>
          </a:p>
          <a:p>
            <a:r>
              <a:rPr lang="en-CA" dirty="0" err="1"/>
              <a:t>LGenDallaire</a:t>
            </a:r>
            <a:r>
              <a:rPr lang="en-CA" dirty="0"/>
              <a:t>, along with a small contingent of Ghanaian soldiers and military observers, disobeyed the command to withdraw and remained in Rwanda to fulfill their ethical obligation to protect those who sought refuge with the UN forces. </a:t>
            </a:r>
          </a:p>
          <a:p>
            <a:endParaRPr lang="en-CA" dirty="0"/>
          </a:p>
        </p:txBody>
      </p:sp>
    </p:spTree>
    <p:extLst>
      <p:ext uri="{BB962C8B-B14F-4D97-AF65-F5344CB8AC3E}">
        <p14:creationId xmlns:p14="http://schemas.microsoft.com/office/powerpoint/2010/main" val="339220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Dallaire’s</a:t>
            </a:r>
            <a:r>
              <a:rPr lang="en-CA" dirty="0" smtClean="0"/>
              <a:t> Recognition</a:t>
            </a:r>
            <a:endParaRPr lang="en-CA" dirty="0"/>
          </a:p>
        </p:txBody>
      </p:sp>
      <p:sp>
        <p:nvSpPr>
          <p:cNvPr id="3" name="Content Placeholder 2"/>
          <p:cNvSpPr>
            <a:spLocks noGrp="1"/>
          </p:cNvSpPr>
          <p:nvPr>
            <p:ph idx="1"/>
          </p:nvPr>
        </p:nvSpPr>
        <p:spPr>
          <a:xfrm>
            <a:off x="609600" y="1775192"/>
            <a:ext cx="5366197" cy="4625609"/>
          </a:xfrm>
        </p:spPr>
        <p:txBody>
          <a:bodyPr/>
          <a:lstStyle/>
          <a:p>
            <a:r>
              <a:rPr lang="en-CA" dirty="0"/>
              <a:t>As a result of his work, he has earned the Meritorious Service Cross, the United States Legion of Merit, the Aegis Award on Genocide Prevention, and the affection and admiration of people around the globe.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968387"/>
            <a:ext cx="5415418" cy="400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54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Hotel Rwanda</a:t>
            </a:r>
            <a:endParaRPr lang="en-CA" dirty="0"/>
          </a:p>
        </p:txBody>
      </p:sp>
      <p:sp>
        <p:nvSpPr>
          <p:cNvPr id="3" name="Content Placeholder 2"/>
          <p:cNvSpPr>
            <a:spLocks noGrp="1"/>
          </p:cNvSpPr>
          <p:nvPr>
            <p:ph idx="1"/>
          </p:nvPr>
        </p:nvSpPr>
        <p:spPr>
          <a:xfrm>
            <a:off x="6168980" y="1775192"/>
            <a:ext cx="5413420" cy="4625609"/>
          </a:xfrm>
        </p:spPr>
        <p:txBody>
          <a:bodyPr/>
          <a:lstStyle/>
          <a:p>
            <a:r>
              <a:rPr lang="en-CA" dirty="0"/>
              <a:t>The popular Hollywood movie starring Don Cheadle and Nick Nolte depicts the Rwandan genocide. </a:t>
            </a:r>
            <a:endParaRPr lang="en-CA" dirty="0" smtClean="0"/>
          </a:p>
          <a:p>
            <a:pPr marL="118872" indent="0">
              <a:buNone/>
            </a:pPr>
            <a:endParaRPr lang="en-CA" dirty="0"/>
          </a:p>
          <a:p>
            <a:r>
              <a:rPr lang="en-CA" dirty="0" err="1"/>
              <a:t>Dallaire</a:t>
            </a:r>
            <a:r>
              <a:rPr lang="en-CA" dirty="0"/>
              <a:t> has been critical of the film, but says at least it gives attention to the tragedies in Rwanda.</a:t>
            </a:r>
          </a:p>
          <a:p>
            <a:endParaRPr lang="en-CA"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783" y="2286000"/>
            <a:ext cx="5710993" cy="376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48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408" y="148293"/>
            <a:ext cx="1951488" cy="29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CA" dirty="0" err="1" smtClean="0"/>
              <a:t>Dallaire’s</a:t>
            </a:r>
            <a:r>
              <a:rPr lang="en-CA" dirty="0" smtClean="0"/>
              <a:t> Writings</a:t>
            </a:r>
            <a:endParaRPr lang="en-CA" dirty="0"/>
          </a:p>
        </p:txBody>
      </p:sp>
      <p:sp>
        <p:nvSpPr>
          <p:cNvPr id="3" name="Content Placeholder 2"/>
          <p:cNvSpPr>
            <a:spLocks noGrp="1"/>
          </p:cNvSpPr>
          <p:nvPr>
            <p:ph idx="1"/>
          </p:nvPr>
        </p:nvSpPr>
        <p:spPr/>
        <p:txBody>
          <a:bodyPr>
            <a:normAutofit lnSpcReduction="10000"/>
          </a:bodyPr>
          <a:lstStyle/>
          <a:p>
            <a:r>
              <a:rPr lang="en-CA" dirty="0"/>
              <a:t>Shake Hands with the Devil – the Failure of Humanity </a:t>
            </a:r>
          </a:p>
          <a:p>
            <a:pPr marL="118872" indent="0">
              <a:buNone/>
            </a:pPr>
            <a:r>
              <a:rPr lang="en-CA" dirty="0" smtClean="0"/>
              <a:t>in </a:t>
            </a:r>
            <a:r>
              <a:rPr lang="en-CA" dirty="0"/>
              <a:t>Rwanda(won the Governor General’s Literary Award </a:t>
            </a:r>
            <a:endParaRPr lang="en-CA" dirty="0" smtClean="0"/>
          </a:p>
          <a:p>
            <a:pPr marL="118872" indent="0">
              <a:buNone/>
            </a:pPr>
            <a:r>
              <a:rPr lang="en-CA" dirty="0" smtClean="0"/>
              <a:t>for </a:t>
            </a:r>
            <a:r>
              <a:rPr lang="en-CA" dirty="0"/>
              <a:t>Non-Fiction in 2004, and many other accolades). </a:t>
            </a:r>
            <a:endParaRPr lang="en-CA" dirty="0" smtClean="0"/>
          </a:p>
          <a:p>
            <a:pPr marL="118872" indent="0">
              <a:buNone/>
            </a:pPr>
            <a:r>
              <a:rPr lang="en-CA" dirty="0" smtClean="0"/>
              <a:t>And was turned into a full-length feature film.</a:t>
            </a:r>
          </a:p>
          <a:p>
            <a:pPr marL="118872" indent="0">
              <a:buNone/>
            </a:pPr>
            <a:endParaRPr lang="en-CA" dirty="0"/>
          </a:p>
          <a:p>
            <a:r>
              <a:rPr lang="en-CA" dirty="0" err="1" smtClean="0"/>
              <a:t>Dallaire’s</a:t>
            </a:r>
            <a:r>
              <a:rPr lang="en-CA" dirty="0" smtClean="0"/>
              <a:t> most </a:t>
            </a:r>
            <a:r>
              <a:rPr lang="en-CA" dirty="0"/>
              <a:t>recent book, They Fight Like Soldiers; They Die Like Children – the Global Quest to Eradicate the Use of Child Soldiers, introduces the Child Soldier phenomenon and solutions to eradicate it (to which </a:t>
            </a:r>
            <a:r>
              <a:rPr lang="en-CA" dirty="0" err="1"/>
              <a:t>LGenDallaire</a:t>
            </a:r>
            <a:r>
              <a:rPr lang="en-CA" dirty="0"/>
              <a:t> has committed the rest of his life). </a:t>
            </a:r>
          </a:p>
          <a:p>
            <a:endParaRPr lang="en-CA" dirty="0"/>
          </a:p>
        </p:txBody>
      </p:sp>
    </p:spTree>
    <p:extLst>
      <p:ext uri="{BB962C8B-B14F-4D97-AF65-F5344CB8AC3E}">
        <p14:creationId xmlns:p14="http://schemas.microsoft.com/office/powerpoint/2010/main" val="326263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 Work Continues</a:t>
            </a:r>
            <a:endParaRPr lang="en-CA" dirty="0"/>
          </a:p>
        </p:txBody>
      </p:sp>
      <p:sp>
        <p:nvSpPr>
          <p:cNvPr id="3" name="Content Placeholder 2"/>
          <p:cNvSpPr>
            <a:spLocks noGrp="1"/>
          </p:cNvSpPr>
          <p:nvPr>
            <p:ph idx="1"/>
          </p:nvPr>
        </p:nvSpPr>
        <p:spPr>
          <a:xfrm>
            <a:off x="515155" y="1775192"/>
            <a:ext cx="5409127" cy="4754397"/>
          </a:xfrm>
        </p:spPr>
        <p:txBody>
          <a:bodyPr>
            <a:normAutofit fontScale="92500" lnSpcReduction="20000"/>
          </a:bodyPr>
          <a:lstStyle/>
          <a:p>
            <a:r>
              <a:rPr lang="en-CA" dirty="0" err="1"/>
              <a:t>Dallaire</a:t>
            </a:r>
            <a:r>
              <a:rPr lang="en-CA" dirty="0"/>
              <a:t> is President of the Lieutenant-General </a:t>
            </a:r>
            <a:r>
              <a:rPr lang="en-CA" dirty="0" err="1"/>
              <a:t>RoméoDallaire</a:t>
            </a:r>
            <a:r>
              <a:rPr lang="en-CA" dirty="0"/>
              <a:t> Foundation; founder of the Child Soldiers Initiative, an outspoken advocate for human rights </a:t>
            </a:r>
            <a:r>
              <a:rPr lang="en-CA" dirty="0" smtClean="0"/>
              <a:t>– particularly:</a:t>
            </a:r>
          </a:p>
          <a:p>
            <a:pPr lvl="1"/>
            <a:r>
              <a:rPr lang="en-CA" dirty="0" smtClean="0"/>
              <a:t> </a:t>
            </a:r>
            <a:r>
              <a:rPr lang="en-CA" dirty="0"/>
              <a:t>War-Affected Children, </a:t>
            </a:r>
            <a:endParaRPr lang="en-CA" dirty="0" smtClean="0"/>
          </a:p>
          <a:p>
            <a:pPr lvl="1"/>
            <a:r>
              <a:rPr lang="en-CA" dirty="0" smtClean="0"/>
              <a:t>Women</a:t>
            </a:r>
            <a:r>
              <a:rPr lang="en-CA" dirty="0"/>
              <a:t>, </a:t>
            </a:r>
            <a:endParaRPr lang="en-CA" dirty="0" smtClean="0"/>
          </a:p>
          <a:p>
            <a:pPr lvl="1"/>
            <a:r>
              <a:rPr lang="en-CA" dirty="0" smtClean="0"/>
              <a:t>the </a:t>
            </a:r>
            <a:r>
              <a:rPr lang="en-CA" dirty="0"/>
              <a:t>Canadian First Nations, </a:t>
            </a:r>
            <a:endParaRPr lang="en-CA" dirty="0" smtClean="0"/>
          </a:p>
          <a:p>
            <a:pPr lvl="1"/>
            <a:r>
              <a:rPr lang="en-CA" dirty="0" smtClean="0"/>
              <a:t>and </a:t>
            </a:r>
            <a:r>
              <a:rPr lang="en-CA" dirty="0"/>
              <a:t>Military Veterans. </a:t>
            </a:r>
          </a:p>
        </p:txBody>
      </p:sp>
      <p:pic>
        <p:nvPicPr>
          <p:cNvPr id="4" name="Picture 2" descr="Roméo Dallaire Child Soldiers Initiativ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706" y="1767961"/>
            <a:ext cx="5800725" cy="107632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103" y="3195236"/>
            <a:ext cx="5196391" cy="314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567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77</TotalTime>
  <Words>851</Words>
  <Application>Microsoft Office PowerPoint</Application>
  <PresentationFormat>Custom</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Module</vt:lpstr>
      <vt:lpstr>Fight Like Soldiers, Die Like Children</vt:lpstr>
      <vt:lpstr>Lt. General Romeo Dallaire </vt:lpstr>
      <vt:lpstr>Canadian Peacekeeper and…</vt:lpstr>
      <vt:lpstr>Dallaire’s Career</vt:lpstr>
      <vt:lpstr>Dallaire in Rwanda</vt:lpstr>
      <vt:lpstr>Dallaire’s Recognition</vt:lpstr>
      <vt:lpstr>Hotel Rwanda</vt:lpstr>
      <vt:lpstr>Dallaire’s Writings</vt:lpstr>
      <vt:lpstr>His Work Continues</vt:lpstr>
      <vt:lpstr>Where is Dallaire Now?</vt:lpstr>
      <vt:lpstr>How Can We Help?</vt:lpstr>
      <vt:lpstr>PowerPoint Presentation</vt:lpstr>
      <vt:lpstr>In Our Backyard!</vt:lpstr>
      <vt:lpstr>While Watching the Documentary:</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Fight Like Soldiers, Die Like Children</dc:title>
  <dc:creator>Techology Support</dc:creator>
  <cp:lastModifiedBy>Jenna Patterson</cp:lastModifiedBy>
  <cp:revision>9</cp:revision>
  <dcterms:created xsi:type="dcterms:W3CDTF">2016-10-11T17:47:00Z</dcterms:created>
  <dcterms:modified xsi:type="dcterms:W3CDTF">2016-10-12T01:47:27Z</dcterms:modified>
</cp:coreProperties>
</file>